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814" r:id="rId2"/>
  </p:sldMasterIdLst>
  <p:notesMasterIdLst>
    <p:notesMasterId r:id="rId12"/>
  </p:notesMasterIdLst>
  <p:sldIdLst>
    <p:sldId id="263" r:id="rId3"/>
    <p:sldId id="264" r:id="rId4"/>
    <p:sldId id="265" r:id="rId5"/>
    <p:sldId id="266" r:id="rId6"/>
    <p:sldId id="268" r:id="rId7"/>
    <p:sldId id="267" r:id="rId8"/>
    <p:sldId id="269" r:id="rId9"/>
    <p:sldId id="270" r:id="rId10"/>
    <p:sldId id="271" r:id="rId11"/>
  </p:sldIdLst>
  <p:sldSz cx="9906000" cy="6858000" type="A4"/>
  <p:notesSz cx="6858000" cy="9144000"/>
  <p:defaultTextStyle>
    <a:defPPr>
      <a:defRPr lang="ko-KR"/>
    </a:defPPr>
    <a:lvl1pPr marL="0" algn="l" defTabSz="553578" rtl="0" eaLnBrk="1" latinLnBrk="1" hangingPunct="1">
      <a:defRPr sz="1090" kern="1200">
        <a:solidFill>
          <a:schemeClr val="tx1"/>
        </a:solidFill>
        <a:latin typeface="+mn-lt"/>
        <a:ea typeface="+mn-ea"/>
        <a:cs typeface="+mn-cs"/>
      </a:defRPr>
    </a:lvl1pPr>
    <a:lvl2pPr marL="276789" algn="l" defTabSz="553578" rtl="0" eaLnBrk="1" latinLnBrk="1" hangingPunct="1">
      <a:defRPr sz="1090" kern="1200">
        <a:solidFill>
          <a:schemeClr val="tx1"/>
        </a:solidFill>
        <a:latin typeface="+mn-lt"/>
        <a:ea typeface="+mn-ea"/>
        <a:cs typeface="+mn-cs"/>
      </a:defRPr>
    </a:lvl2pPr>
    <a:lvl3pPr marL="553578" algn="l" defTabSz="553578" rtl="0" eaLnBrk="1" latinLnBrk="1" hangingPunct="1">
      <a:defRPr sz="1090" kern="1200">
        <a:solidFill>
          <a:schemeClr val="tx1"/>
        </a:solidFill>
        <a:latin typeface="+mn-lt"/>
        <a:ea typeface="+mn-ea"/>
        <a:cs typeface="+mn-cs"/>
      </a:defRPr>
    </a:lvl3pPr>
    <a:lvl4pPr marL="830367" algn="l" defTabSz="553578" rtl="0" eaLnBrk="1" latinLnBrk="1" hangingPunct="1">
      <a:defRPr sz="1090" kern="1200">
        <a:solidFill>
          <a:schemeClr val="tx1"/>
        </a:solidFill>
        <a:latin typeface="+mn-lt"/>
        <a:ea typeface="+mn-ea"/>
        <a:cs typeface="+mn-cs"/>
      </a:defRPr>
    </a:lvl4pPr>
    <a:lvl5pPr marL="1107156" algn="l" defTabSz="553578" rtl="0" eaLnBrk="1" latinLnBrk="1" hangingPunct="1">
      <a:defRPr sz="1090" kern="1200">
        <a:solidFill>
          <a:schemeClr val="tx1"/>
        </a:solidFill>
        <a:latin typeface="+mn-lt"/>
        <a:ea typeface="+mn-ea"/>
        <a:cs typeface="+mn-cs"/>
      </a:defRPr>
    </a:lvl5pPr>
    <a:lvl6pPr marL="1383944" algn="l" defTabSz="553578" rtl="0" eaLnBrk="1" latinLnBrk="1" hangingPunct="1">
      <a:defRPr sz="1090" kern="1200">
        <a:solidFill>
          <a:schemeClr val="tx1"/>
        </a:solidFill>
        <a:latin typeface="+mn-lt"/>
        <a:ea typeface="+mn-ea"/>
        <a:cs typeface="+mn-cs"/>
      </a:defRPr>
    </a:lvl6pPr>
    <a:lvl7pPr marL="1660733" algn="l" defTabSz="553578" rtl="0" eaLnBrk="1" latinLnBrk="1" hangingPunct="1">
      <a:defRPr sz="1090" kern="1200">
        <a:solidFill>
          <a:schemeClr val="tx1"/>
        </a:solidFill>
        <a:latin typeface="+mn-lt"/>
        <a:ea typeface="+mn-ea"/>
        <a:cs typeface="+mn-cs"/>
      </a:defRPr>
    </a:lvl7pPr>
    <a:lvl8pPr marL="1937522" algn="l" defTabSz="553578" rtl="0" eaLnBrk="1" latinLnBrk="1" hangingPunct="1">
      <a:defRPr sz="1090" kern="1200">
        <a:solidFill>
          <a:schemeClr val="tx1"/>
        </a:solidFill>
        <a:latin typeface="+mn-lt"/>
        <a:ea typeface="+mn-ea"/>
        <a:cs typeface="+mn-cs"/>
      </a:defRPr>
    </a:lvl8pPr>
    <a:lvl9pPr marL="2214311" algn="l" defTabSz="553578" rtl="0" eaLnBrk="1" latinLnBrk="1" hangingPunct="1">
      <a:defRPr sz="109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E6E6"/>
    <a:srgbClr val="00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1332" y="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786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image10.png>
</file>

<file path=ppt/media/image11.png>
</file>

<file path=ppt/media/image12.png>
</file>

<file path=ppt/media/image15.png>
</file>

<file path=ppt/media/image16.png>
</file>

<file path=ppt/media/image23.png>
</file>

<file path=ppt/media/image29.png>
</file>

<file path=ppt/media/image3.png>
</file>

<file path=ppt/media/image30.png>
</file>

<file path=ppt/media/image4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EF590E-DD94-4BA4-86BB-95E3D6C5E529}" type="datetimeFigureOut">
              <a:rPr lang="ko-KR" altLang="en-US" smtClean="0"/>
              <a:t>2022-04-29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D00194-79A9-444E-878F-0987765F28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2562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553578" rtl="0" eaLnBrk="1" latinLnBrk="1" hangingPunct="1">
      <a:defRPr sz="726" kern="1200">
        <a:solidFill>
          <a:schemeClr val="tx1"/>
        </a:solidFill>
        <a:latin typeface="+mn-lt"/>
        <a:ea typeface="+mn-ea"/>
        <a:cs typeface="+mn-cs"/>
      </a:defRPr>
    </a:lvl1pPr>
    <a:lvl2pPr marL="276789" algn="l" defTabSz="553578" rtl="0" eaLnBrk="1" latinLnBrk="1" hangingPunct="1">
      <a:defRPr sz="726" kern="1200">
        <a:solidFill>
          <a:schemeClr val="tx1"/>
        </a:solidFill>
        <a:latin typeface="+mn-lt"/>
        <a:ea typeface="+mn-ea"/>
        <a:cs typeface="+mn-cs"/>
      </a:defRPr>
    </a:lvl2pPr>
    <a:lvl3pPr marL="553578" algn="l" defTabSz="553578" rtl="0" eaLnBrk="1" latinLnBrk="1" hangingPunct="1">
      <a:defRPr sz="726" kern="1200">
        <a:solidFill>
          <a:schemeClr val="tx1"/>
        </a:solidFill>
        <a:latin typeface="+mn-lt"/>
        <a:ea typeface="+mn-ea"/>
        <a:cs typeface="+mn-cs"/>
      </a:defRPr>
    </a:lvl3pPr>
    <a:lvl4pPr marL="830367" algn="l" defTabSz="553578" rtl="0" eaLnBrk="1" latinLnBrk="1" hangingPunct="1">
      <a:defRPr sz="726" kern="1200">
        <a:solidFill>
          <a:schemeClr val="tx1"/>
        </a:solidFill>
        <a:latin typeface="+mn-lt"/>
        <a:ea typeface="+mn-ea"/>
        <a:cs typeface="+mn-cs"/>
      </a:defRPr>
    </a:lvl4pPr>
    <a:lvl5pPr marL="1107156" algn="l" defTabSz="553578" rtl="0" eaLnBrk="1" latinLnBrk="1" hangingPunct="1">
      <a:defRPr sz="726" kern="1200">
        <a:solidFill>
          <a:schemeClr val="tx1"/>
        </a:solidFill>
        <a:latin typeface="+mn-lt"/>
        <a:ea typeface="+mn-ea"/>
        <a:cs typeface="+mn-cs"/>
      </a:defRPr>
    </a:lvl5pPr>
    <a:lvl6pPr marL="1383944" algn="l" defTabSz="553578" rtl="0" eaLnBrk="1" latinLnBrk="1" hangingPunct="1">
      <a:defRPr sz="726" kern="1200">
        <a:solidFill>
          <a:schemeClr val="tx1"/>
        </a:solidFill>
        <a:latin typeface="+mn-lt"/>
        <a:ea typeface="+mn-ea"/>
        <a:cs typeface="+mn-cs"/>
      </a:defRPr>
    </a:lvl6pPr>
    <a:lvl7pPr marL="1660733" algn="l" defTabSz="553578" rtl="0" eaLnBrk="1" latinLnBrk="1" hangingPunct="1">
      <a:defRPr sz="726" kern="1200">
        <a:solidFill>
          <a:schemeClr val="tx1"/>
        </a:solidFill>
        <a:latin typeface="+mn-lt"/>
        <a:ea typeface="+mn-ea"/>
        <a:cs typeface="+mn-cs"/>
      </a:defRPr>
    </a:lvl7pPr>
    <a:lvl8pPr marL="1937522" algn="l" defTabSz="553578" rtl="0" eaLnBrk="1" latinLnBrk="1" hangingPunct="1">
      <a:defRPr sz="726" kern="1200">
        <a:solidFill>
          <a:schemeClr val="tx1"/>
        </a:solidFill>
        <a:latin typeface="+mn-lt"/>
        <a:ea typeface="+mn-ea"/>
        <a:cs typeface="+mn-cs"/>
      </a:defRPr>
    </a:lvl8pPr>
    <a:lvl9pPr marL="2214311" algn="l" defTabSz="553578" rtl="0" eaLnBrk="1" latinLnBrk="1" hangingPunct="1">
      <a:defRPr sz="72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FE51F-D66D-4C68-A064-B0A12601E4F8}" type="datetimeFigureOut">
              <a:rPr lang="ko-KR" altLang="en-US" smtClean="0"/>
              <a:t>2022-04-29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95C9-43E2-4760-AC4A-9C1C06C74326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제목 개체 틀 14"/>
          <p:cNvSpPr txBox="1">
            <a:spLocks/>
          </p:cNvSpPr>
          <p:nvPr userDrawn="1"/>
        </p:nvSpPr>
        <p:spPr>
          <a:xfrm>
            <a:off x="144077" y="140791"/>
            <a:ext cx="2475922" cy="318539"/>
          </a:xfrm>
          <a:prstGeom prst="rect">
            <a:avLst/>
          </a:prstGeom>
        </p:spPr>
        <p:txBody>
          <a:bodyPr vert="horz" lIns="134404" tIns="67203" rIns="134404" bIns="67203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1400" b="1" kern="1200">
                <a:solidFill>
                  <a:schemeClr val="tx1"/>
                </a:solidFill>
                <a:latin typeface="Arial Narrow" panose="020B0606020202030204" pitchFamily="34" charset="0"/>
                <a:ea typeface="LG스마트체 Regular" panose="020B0600000101010101" pitchFamily="50" charset="-127"/>
                <a:cs typeface="+mj-cs"/>
              </a:defRPr>
            </a:lvl1pPr>
          </a:lstStyle>
          <a:p>
            <a:r>
              <a:rPr lang="ko-KR" altLang="en-US" sz="2059" smtClean="0"/>
              <a:t>기출문제</a:t>
            </a:r>
            <a:endParaRPr lang="ko-KR" altLang="en-US" sz="2059"/>
          </a:p>
        </p:txBody>
      </p:sp>
    </p:spTree>
    <p:extLst>
      <p:ext uri="{BB962C8B-B14F-4D97-AF65-F5344CB8AC3E}">
        <p14:creationId xmlns:p14="http://schemas.microsoft.com/office/powerpoint/2010/main" val="23510636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1042" y="365128"/>
            <a:ext cx="8543925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42" y="1825625"/>
            <a:ext cx="8543925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FE51F-D66D-4C68-A064-B0A12601E4F8}" type="datetimeFigureOut">
              <a:rPr lang="ko-KR" altLang="en-US" smtClean="0"/>
              <a:t>2022-04-29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95C9-43E2-4760-AC4A-9C1C06C743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30498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3" y="365126"/>
            <a:ext cx="2135981" cy="5811838"/>
          </a:xfrm>
          <a:prstGeom prst="rect">
            <a:avLst/>
          </a:prstGeo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6"/>
            <a:ext cx="6284119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FE51F-D66D-4C68-A064-B0A12601E4F8}" type="datetimeFigureOut">
              <a:rPr lang="ko-KR" altLang="en-US" smtClean="0"/>
              <a:t>2022-04-29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95C9-43E2-4760-AC4A-9C1C06C743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10251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FE51F-D66D-4C68-A064-B0A12601E4F8}" type="datetimeFigureOut">
              <a:rPr lang="ko-KR" altLang="en-US" smtClean="0"/>
              <a:t>2022-04-29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95C9-43E2-4760-AC4A-9C1C06C743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07095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FE51F-D66D-4C68-A064-B0A12601E4F8}" type="datetimeFigureOut">
              <a:rPr lang="ko-KR" altLang="en-US" smtClean="0"/>
              <a:t>2022-04-29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95C9-43E2-4760-AC4A-9C1C06C743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50385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FE51F-D66D-4C68-A064-B0A12601E4F8}" type="datetimeFigureOut">
              <a:rPr lang="ko-KR" altLang="en-US" smtClean="0"/>
              <a:t>2022-04-29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95C9-43E2-4760-AC4A-9C1C06C743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04392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FE51F-D66D-4C68-A064-B0A12601E4F8}" type="datetimeFigureOut">
              <a:rPr lang="ko-KR" altLang="en-US" smtClean="0"/>
              <a:t>2022-04-29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95C9-43E2-4760-AC4A-9C1C06C743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88262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FE51F-D66D-4C68-A064-B0A12601E4F8}" type="datetimeFigureOut">
              <a:rPr lang="ko-KR" altLang="en-US" smtClean="0"/>
              <a:t>2022-04-29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95C9-43E2-4760-AC4A-9C1C06C743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86519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FE51F-D66D-4C68-A064-B0A12601E4F8}" type="datetimeFigureOut">
              <a:rPr lang="ko-KR" altLang="en-US" smtClean="0"/>
              <a:t>2022-04-29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95C9-43E2-4760-AC4A-9C1C06C743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652937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FE51F-D66D-4C68-A064-B0A12601E4F8}" type="datetimeFigureOut">
              <a:rPr lang="ko-KR" altLang="en-US" smtClean="0"/>
              <a:t>2022-04-29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95C9-43E2-4760-AC4A-9C1C06C743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317364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FE51F-D66D-4C68-A064-B0A12601E4F8}" type="datetimeFigureOut">
              <a:rPr lang="ko-KR" altLang="en-US" smtClean="0"/>
              <a:t>2022-04-29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95C9-43E2-4760-AC4A-9C1C06C743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77778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1042" y="365128"/>
            <a:ext cx="8543925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1042" y="1825625"/>
            <a:ext cx="8543925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FE51F-D66D-4C68-A064-B0A12601E4F8}" type="datetimeFigureOut">
              <a:rPr lang="ko-KR" altLang="en-US" smtClean="0"/>
              <a:t>2022-04-29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95C9-43E2-4760-AC4A-9C1C06C743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117514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FE51F-D66D-4C68-A064-B0A12601E4F8}" type="datetimeFigureOut">
              <a:rPr lang="ko-KR" altLang="en-US" smtClean="0"/>
              <a:t>2022-04-29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95C9-43E2-4760-AC4A-9C1C06C743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279596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FE51F-D66D-4C68-A064-B0A12601E4F8}" type="datetimeFigureOut">
              <a:rPr lang="ko-KR" altLang="en-US" smtClean="0"/>
              <a:t>2022-04-29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95C9-43E2-4760-AC4A-9C1C06C743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730909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FE51F-D66D-4C68-A064-B0A12601E4F8}" type="datetimeFigureOut">
              <a:rPr lang="ko-KR" altLang="en-US" smtClean="0"/>
              <a:t>2022-04-29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95C9-43E2-4760-AC4A-9C1C06C743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503612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FE51F-D66D-4C68-A064-B0A12601E4F8}" type="datetimeFigureOut">
              <a:rPr lang="ko-KR" altLang="en-US" smtClean="0"/>
              <a:t>2022-04-29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95C9-43E2-4760-AC4A-9C1C06C74326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제목 개체 틀 14"/>
          <p:cNvSpPr txBox="1">
            <a:spLocks/>
          </p:cNvSpPr>
          <p:nvPr userDrawn="1"/>
        </p:nvSpPr>
        <p:spPr>
          <a:xfrm>
            <a:off x="144077" y="140791"/>
            <a:ext cx="2475922" cy="318539"/>
          </a:xfrm>
          <a:prstGeom prst="rect">
            <a:avLst/>
          </a:prstGeom>
        </p:spPr>
        <p:txBody>
          <a:bodyPr vert="horz" lIns="134404" tIns="67203" rIns="134404" bIns="67203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1400" b="1" kern="1200">
                <a:solidFill>
                  <a:schemeClr val="tx1"/>
                </a:solidFill>
                <a:latin typeface="Arial Narrow" panose="020B0606020202030204" pitchFamily="34" charset="0"/>
                <a:ea typeface="LG스마트체 Regular" panose="020B0600000101010101" pitchFamily="50" charset="-127"/>
                <a:cs typeface="+mj-cs"/>
              </a:defRPr>
            </a:lvl1pPr>
          </a:lstStyle>
          <a:p>
            <a:r>
              <a:rPr lang="ko-KR" altLang="en-US" sz="2059" smtClean="0"/>
              <a:t>기출문제</a:t>
            </a:r>
            <a:endParaRPr lang="ko-KR" altLang="en-US" sz="2059"/>
          </a:p>
        </p:txBody>
      </p:sp>
    </p:spTree>
    <p:extLst>
      <p:ext uri="{BB962C8B-B14F-4D97-AF65-F5344CB8AC3E}">
        <p14:creationId xmlns:p14="http://schemas.microsoft.com/office/powerpoint/2010/main" val="39631429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82" y="1709741"/>
            <a:ext cx="8543925" cy="2852737"/>
          </a:xfrm>
          <a:prstGeom prst="rect">
            <a:avLst/>
          </a:prstGeom>
        </p:spPr>
        <p:txBody>
          <a:bodyPr anchor="b"/>
          <a:lstStyle>
            <a:lvl1pPr>
              <a:defRPr sz="8816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82" y="4589468"/>
            <a:ext cx="8543925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28">
                <a:solidFill>
                  <a:schemeClr val="tx1"/>
                </a:solidFill>
              </a:defRPr>
            </a:lvl1pPr>
            <a:lvl2pPr marL="671968" indent="0">
              <a:buNone/>
              <a:defRPr sz="2940">
                <a:solidFill>
                  <a:schemeClr val="tx1">
                    <a:tint val="75000"/>
                  </a:schemeClr>
                </a:solidFill>
              </a:defRPr>
            </a:lvl2pPr>
            <a:lvl3pPr marL="1343935" indent="0">
              <a:buNone/>
              <a:defRPr sz="2647">
                <a:solidFill>
                  <a:schemeClr val="tx1">
                    <a:tint val="75000"/>
                  </a:schemeClr>
                </a:solidFill>
              </a:defRPr>
            </a:lvl3pPr>
            <a:lvl4pPr marL="2015906" indent="0">
              <a:buNone/>
              <a:defRPr sz="2352">
                <a:solidFill>
                  <a:schemeClr val="tx1">
                    <a:tint val="75000"/>
                  </a:schemeClr>
                </a:solidFill>
              </a:defRPr>
            </a:lvl4pPr>
            <a:lvl5pPr marL="2687873" indent="0">
              <a:buNone/>
              <a:defRPr sz="2352">
                <a:solidFill>
                  <a:schemeClr val="tx1">
                    <a:tint val="75000"/>
                  </a:schemeClr>
                </a:solidFill>
              </a:defRPr>
            </a:lvl5pPr>
            <a:lvl6pPr marL="3359841" indent="0">
              <a:buNone/>
              <a:defRPr sz="2352">
                <a:solidFill>
                  <a:schemeClr val="tx1">
                    <a:tint val="75000"/>
                  </a:schemeClr>
                </a:solidFill>
              </a:defRPr>
            </a:lvl6pPr>
            <a:lvl7pPr marL="4031810" indent="0">
              <a:buNone/>
              <a:defRPr sz="2352">
                <a:solidFill>
                  <a:schemeClr val="tx1">
                    <a:tint val="75000"/>
                  </a:schemeClr>
                </a:solidFill>
              </a:defRPr>
            </a:lvl7pPr>
            <a:lvl8pPr marL="4703780" indent="0">
              <a:buNone/>
              <a:defRPr sz="2352">
                <a:solidFill>
                  <a:schemeClr val="tx1">
                    <a:tint val="75000"/>
                  </a:schemeClr>
                </a:solidFill>
              </a:defRPr>
            </a:lvl8pPr>
            <a:lvl9pPr marL="5375748" indent="0">
              <a:buNone/>
              <a:defRPr sz="23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FE51F-D66D-4C68-A064-B0A12601E4F8}" type="datetimeFigureOut">
              <a:rPr lang="ko-KR" altLang="en-US" smtClean="0"/>
              <a:t>2022-04-29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95C9-43E2-4760-AC4A-9C1C06C743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55184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1042" y="365128"/>
            <a:ext cx="8543925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9" y="1825625"/>
            <a:ext cx="421005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4" y="1825625"/>
            <a:ext cx="421005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FE51F-D66D-4C68-A064-B0A12601E4F8}" type="datetimeFigureOut">
              <a:rPr lang="ko-KR" altLang="en-US" smtClean="0"/>
              <a:t>2022-04-29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95C9-43E2-4760-AC4A-9C1C06C743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97243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30" y="365128"/>
            <a:ext cx="8543925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34" y="1681165"/>
            <a:ext cx="4190702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3528" b="1"/>
            </a:lvl1pPr>
            <a:lvl2pPr marL="671968" indent="0">
              <a:buNone/>
              <a:defRPr sz="2940" b="1"/>
            </a:lvl2pPr>
            <a:lvl3pPr marL="1343935" indent="0">
              <a:buNone/>
              <a:defRPr sz="2647" b="1"/>
            </a:lvl3pPr>
            <a:lvl4pPr marL="2015906" indent="0">
              <a:buNone/>
              <a:defRPr sz="2352" b="1"/>
            </a:lvl4pPr>
            <a:lvl5pPr marL="2687873" indent="0">
              <a:buNone/>
              <a:defRPr sz="2352" b="1"/>
            </a:lvl5pPr>
            <a:lvl6pPr marL="3359841" indent="0">
              <a:buNone/>
              <a:defRPr sz="2352" b="1"/>
            </a:lvl6pPr>
            <a:lvl7pPr marL="4031810" indent="0">
              <a:buNone/>
              <a:defRPr sz="2352" b="1"/>
            </a:lvl7pPr>
            <a:lvl8pPr marL="4703780" indent="0">
              <a:buNone/>
              <a:defRPr sz="2352" b="1"/>
            </a:lvl8pPr>
            <a:lvl9pPr marL="5375748" indent="0">
              <a:buNone/>
              <a:defRPr sz="2352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34" y="2505077"/>
            <a:ext cx="4190702" cy="368458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7" y="1681165"/>
            <a:ext cx="4211340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3528" b="1"/>
            </a:lvl1pPr>
            <a:lvl2pPr marL="671968" indent="0">
              <a:buNone/>
              <a:defRPr sz="2940" b="1"/>
            </a:lvl2pPr>
            <a:lvl3pPr marL="1343935" indent="0">
              <a:buNone/>
              <a:defRPr sz="2647" b="1"/>
            </a:lvl3pPr>
            <a:lvl4pPr marL="2015906" indent="0">
              <a:buNone/>
              <a:defRPr sz="2352" b="1"/>
            </a:lvl4pPr>
            <a:lvl5pPr marL="2687873" indent="0">
              <a:buNone/>
              <a:defRPr sz="2352" b="1"/>
            </a:lvl5pPr>
            <a:lvl6pPr marL="3359841" indent="0">
              <a:buNone/>
              <a:defRPr sz="2352" b="1"/>
            </a:lvl6pPr>
            <a:lvl7pPr marL="4031810" indent="0">
              <a:buNone/>
              <a:defRPr sz="2352" b="1"/>
            </a:lvl7pPr>
            <a:lvl8pPr marL="4703780" indent="0">
              <a:buNone/>
              <a:defRPr sz="2352" b="1"/>
            </a:lvl8pPr>
            <a:lvl9pPr marL="5375748" indent="0">
              <a:buNone/>
              <a:defRPr sz="2352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7" y="2505077"/>
            <a:ext cx="4211340" cy="368458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FE51F-D66D-4C68-A064-B0A12601E4F8}" type="datetimeFigureOut">
              <a:rPr lang="ko-KR" altLang="en-US" smtClean="0"/>
              <a:t>2022-04-29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95C9-43E2-4760-AC4A-9C1C06C743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2822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1042" y="365128"/>
            <a:ext cx="8543925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FE51F-D66D-4C68-A064-B0A12601E4F8}" type="datetimeFigureOut">
              <a:rPr lang="ko-KR" altLang="en-US" smtClean="0"/>
              <a:t>2022-04-29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95C9-43E2-4760-AC4A-9C1C06C743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40175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FE51F-D66D-4C68-A064-B0A12601E4F8}" type="datetimeFigureOut">
              <a:rPr lang="ko-KR" altLang="en-US" smtClean="0"/>
              <a:t>2022-04-29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95C9-43E2-4760-AC4A-9C1C06C743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45603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33" y="457200"/>
            <a:ext cx="3194942" cy="1600200"/>
          </a:xfrm>
          <a:prstGeom prst="rect">
            <a:avLst/>
          </a:prstGeom>
        </p:spPr>
        <p:txBody>
          <a:bodyPr anchor="b"/>
          <a:lstStyle>
            <a:lvl1pPr>
              <a:defRPr sz="4703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4" y="987429"/>
            <a:ext cx="5014913" cy="4873625"/>
          </a:xfrm>
          <a:prstGeom prst="rect">
            <a:avLst/>
          </a:prstGeom>
        </p:spPr>
        <p:txBody>
          <a:bodyPr/>
          <a:lstStyle>
            <a:lvl1pPr>
              <a:defRPr sz="4703"/>
            </a:lvl1pPr>
            <a:lvl2pPr>
              <a:defRPr sz="4115"/>
            </a:lvl2pPr>
            <a:lvl3pPr>
              <a:defRPr sz="3528"/>
            </a:lvl3pPr>
            <a:lvl4pPr>
              <a:defRPr sz="2940"/>
            </a:lvl4pPr>
            <a:lvl5pPr>
              <a:defRPr sz="2940"/>
            </a:lvl5pPr>
            <a:lvl6pPr>
              <a:defRPr sz="2940"/>
            </a:lvl6pPr>
            <a:lvl7pPr>
              <a:defRPr sz="2940"/>
            </a:lvl7pPr>
            <a:lvl8pPr>
              <a:defRPr sz="2940"/>
            </a:lvl8pPr>
            <a:lvl9pPr>
              <a:defRPr sz="294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33" y="2057401"/>
            <a:ext cx="3194942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352"/>
            </a:lvl1pPr>
            <a:lvl2pPr marL="671968" indent="0">
              <a:buNone/>
              <a:defRPr sz="2059"/>
            </a:lvl2pPr>
            <a:lvl3pPr marL="1343935" indent="0">
              <a:buNone/>
              <a:defRPr sz="1764"/>
            </a:lvl3pPr>
            <a:lvl4pPr marL="2015906" indent="0">
              <a:buNone/>
              <a:defRPr sz="1471"/>
            </a:lvl4pPr>
            <a:lvl5pPr marL="2687873" indent="0">
              <a:buNone/>
              <a:defRPr sz="1471"/>
            </a:lvl5pPr>
            <a:lvl6pPr marL="3359841" indent="0">
              <a:buNone/>
              <a:defRPr sz="1471"/>
            </a:lvl6pPr>
            <a:lvl7pPr marL="4031810" indent="0">
              <a:buNone/>
              <a:defRPr sz="1471"/>
            </a:lvl7pPr>
            <a:lvl8pPr marL="4703780" indent="0">
              <a:buNone/>
              <a:defRPr sz="1471"/>
            </a:lvl8pPr>
            <a:lvl9pPr marL="5375748" indent="0">
              <a:buNone/>
              <a:defRPr sz="147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FE51F-D66D-4C68-A064-B0A12601E4F8}" type="datetimeFigureOut">
              <a:rPr lang="ko-KR" altLang="en-US" smtClean="0"/>
              <a:t>2022-04-29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95C9-43E2-4760-AC4A-9C1C06C743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68906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33" y="457200"/>
            <a:ext cx="3194942" cy="1600200"/>
          </a:xfrm>
          <a:prstGeom prst="rect">
            <a:avLst/>
          </a:prstGeom>
        </p:spPr>
        <p:txBody>
          <a:bodyPr anchor="b"/>
          <a:lstStyle>
            <a:lvl1pPr>
              <a:defRPr sz="4703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4" y="987429"/>
            <a:ext cx="5014913" cy="487362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4703"/>
            </a:lvl1pPr>
            <a:lvl2pPr marL="671968" indent="0">
              <a:buNone/>
              <a:defRPr sz="4115"/>
            </a:lvl2pPr>
            <a:lvl3pPr marL="1343935" indent="0">
              <a:buNone/>
              <a:defRPr sz="3528"/>
            </a:lvl3pPr>
            <a:lvl4pPr marL="2015906" indent="0">
              <a:buNone/>
              <a:defRPr sz="2940"/>
            </a:lvl4pPr>
            <a:lvl5pPr marL="2687873" indent="0">
              <a:buNone/>
              <a:defRPr sz="2940"/>
            </a:lvl5pPr>
            <a:lvl6pPr marL="3359841" indent="0">
              <a:buNone/>
              <a:defRPr sz="2940"/>
            </a:lvl6pPr>
            <a:lvl7pPr marL="4031810" indent="0">
              <a:buNone/>
              <a:defRPr sz="2940"/>
            </a:lvl7pPr>
            <a:lvl8pPr marL="4703780" indent="0">
              <a:buNone/>
              <a:defRPr sz="2940"/>
            </a:lvl8pPr>
            <a:lvl9pPr marL="5375748" indent="0">
              <a:buNone/>
              <a:defRPr sz="294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33" y="2057401"/>
            <a:ext cx="3194942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352"/>
            </a:lvl1pPr>
            <a:lvl2pPr marL="671968" indent="0">
              <a:buNone/>
              <a:defRPr sz="2059"/>
            </a:lvl2pPr>
            <a:lvl3pPr marL="1343935" indent="0">
              <a:buNone/>
              <a:defRPr sz="1764"/>
            </a:lvl3pPr>
            <a:lvl4pPr marL="2015906" indent="0">
              <a:buNone/>
              <a:defRPr sz="1471"/>
            </a:lvl4pPr>
            <a:lvl5pPr marL="2687873" indent="0">
              <a:buNone/>
              <a:defRPr sz="1471"/>
            </a:lvl5pPr>
            <a:lvl6pPr marL="3359841" indent="0">
              <a:buNone/>
              <a:defRPr sz="1471"/>
            </a:lvl6pPr>
            <a:lvl7pPr marL="4031810" indent="0">
              <a:buNone/>
              <a:defRPr sz="1471"/>
            </a:lvl7pPr>
            <a:lvl8pPr marL="4703780" indent="0">
              <a:buNone/>
              <a:defRPr sz="1471"/>
            </a:lvl8pPr>
            <a:lvl9pPr marL="5375748" indent="0">
              <a:buNone/>
              <a:defRPr sz="147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FE51F-D66D-4C68-A064-B0A12601E4F8}" type="datetimeFigureOut">
              <a:rPr lang="ko-KR" altLang="en-US" smtClean="0"/>
              <a:t>2022-04-29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95C9-43E2-4760-AC4A-9C1C06C743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9793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9" y="6356355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76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4FE51F-D66D-4C68-A064-B0A12601E4F8}" type="datetimeFigureOut">
              <a:rPr lang="ko-KR" altLang="en-US" smtClean="0"/>
              <a:t>2022-04-29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7" y="6356355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6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4" y="6356355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6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D95C9-43E2-4760-AC4A-9C1C06C74326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8" name="직선 연결선 7"/>
          <p:cNvCxnSpPr/>
          <p:nvPr userDrawn="1"/>
        </p:nvCxnSpPr>
        <p:spPr>
          <a:xfrm>
            <a:off x="0" y="550333"/>
            <a:ext cx="9906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>
            <a:off x="4969155" y="684722"/>
            <a:ext cx="0" cy="604530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제목 개체 틀 14"/>
          <p:cNvSpPr>
            <a:spLocks noGrp="1"/>
          </p:cNvSpPr>
          <p:nvPr>
            <p:ph type="title"/>
          </p:nvPr>
        </p:nvSpPr>
        <p:spPr>
          <a:xfrm>
            <a:off x="144077" y="140791"/>
            <a:ext cx="2475922" cy="31853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5770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iming>
    <p:tnLst>
      <p:par>
        <p:cTn id="1" dur="indefinite" restart="never" nodeType="tmRoot"/>
      </p:par>
    </p:tnLst>
  </p:timing>
  <p:txStyles>
    <p:titleStyle>
      <a:lvl1pPr algn="l" defTabSz="1343935" rtl="0" eaLnBrk="1" latinLnBrk="1" hangingPunct="1">
        <a:lnSpc>
          <a:spcPct val="90000"/>
        </a:lnSpc>
        <a:spcBef>
          <a:spcPct val="0"/>
        </a:spcBef>
        <a:buNone/>
        <a:defRPr sz="2059" b="1" kern="1200">
          <a:solidFill>
            <a:schemeClr val="tx1"/>
          </a:solidFill>
          <a:latin typeface="Arial Narrow" panose="020B0606020202030204" pitchFamily="34" charset="0"/>
          <a:ea typeface="LG스마트체 Regular" panose="020B0600000101010101" pitchFamily="50" charset="-127"/>
          <a:cs typeface="+mj-cs"/>
        </a:defRPr>
      </a:lvl1pPr>
    </p:titleStyle>
    <p:bodyStyle>
      <a:lvl1pPr marL="335984" indent="-335984" algn="l" defTabSz="1343935" rtl="0" eaLnBrk="1" latinLnBrk="1" hangingPunct="1">
        <a:lnSpc>
          <a:spcPct val="90000"/>
        </a:lnSpc>
        <a:spcBef>
          <a:spcPts val="1471"/>
        </a:spcBef>
        <a:buFont typeface="Arial" panose="020B0604020202020204" pitchFamily="34" charset="0"/>
        <a:buChar char="•"/>
        <a:defRPr sz="4115" kern="1200">
          <a:solidFill>
            <a:schemeClr val="tx1"/>
          </a:solidFill>
          <a:latin typeface="+mn-lt"/>
          <a:ea typeface="+mn-ea"/>
          <a:cs typeface="+mn-cs"/>
        </a:defRPr>
      </a:lvl1pPr>
      <a:lvl2pPr marL="1007954" indent="-335984" algn="l" defTabSz="1343935" rtl="0" eaLnBrk="1" latinLnBrk="1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3528" kern="1200">
          <a:solidFill>
            <a:schemeClr val="tx1"/>
          </a:solidFill>
          <a:latin typeface="+mn-lt"/>
          <a:ea typeface="+mn-ea"/>
          <a:cs typeface="+mn-cs"/>
        </a:defRPr>
      </a:lvl2pPr>
      <a:lvl3pPr marL="1679922" indent="-335984" algn="l" defTabSz="1343935" rtl="0" eaLnBrk="1" latinLnBrk="1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3pPr>
      <a:lvl4pPr marL="2351890" indent="-335984" algn="l" defTabSz="1343935" rtl="0" eaLnBrk="1" latinLnBrk="1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647" kern="1200">
          <a:solidFill>
            <a:schemeClr val="tx1"/>
          </a:solidFill>
          <a:latin typeface="+mn-lt"/>
          <a:ea typeface="+mn-ea"/>
          <a:cs typeface="+mn-cs"/>
        </a:defRPr>
      </a:lvl4pPr>
      <a:lvl5pPr marL="3023857" indent="-335984" algn="l" defTabSz="1343935" rtl="0" eaLnBrk="1" latinLnBrk="1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647" kern="1200">
          <a:solidFill>
            <a:schemeClr val="tx1"/>
          </a:solidFill>
          <a:latin typeface="+mn-lt"/>
          <a:ea typeface="+mn-ea"/>
          <a:cs typeface="+mn-cs"/>
        </a:defRPr>
      </a:lvl5pPr>
      <a:lvl6pPr marL="3695826" indent="-335984" algn="l" defTabSz="1343935" rtl="0" eaLnBrk="1" latinLnBrk="1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647" kern="1200">
          <a:solidFill>
            <a:schemeClr val="tx1"/>
          </a:solidFill>
          <a:latin typeface="+mn-lt"/>
          <a:ea typeface="+mn-ea"/>
          <a:cs typeface="+mn-cs"/>
        </a:defRPr>
      </a:lvl6pPr>
      <a:lvl7pPr marL="4367796" indent="-335984" algn="l" defTabSz="1343935" rtl="0" eaLnBrk="1" latinLnBrk="1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647" kern="1200">
          <a:solidFill>
            <a:schemeClr val="tx1"/>
          </a:solidFill>
          <a:latin typeface="+mn-lt"/>
          <a:ea typeface="+mn-ea"/>
          <a:cs typeface="+mn-cs"/>
        </a:defRPr>
      </a:lvl7pPr>
      <a:lvl8pPr marL="5039764" indent="-335984" algn="l" defTabSz="1343935" rtl="0" eaLnBrk="1" latinLnBrk="1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647" kern="1200">
          <a:solidFill>
            <a:schemeClr val="tx1"/>
          </a:solidFill>
          <a:latin typeface="+mn-lt"/>
          <a:ea typeface="+mn-ea"/>
          <a:cs typeface="+mn-cs"/>
        </a:defRPr>
      </a:lvl8pPr>
      <a:lvl9pPr marL="5711732" indent="-335984" algn="l" defTabSz="1343935" rtl="0" eaLnBrk="1" latinLnBrk="1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64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43935" rtl="0" eaLnBrk="1" latinLnBrk="1" hangingPunct="1">
        <a:defRPr sz="2647" kern="1200">
          <a:solidFill>
            <a:schemeClr val="tx1"/>
          </a:solidFill>
          <a:latin typeface="+mn-lt"/>
          <a:ea typeface="+mn-ea"/>
          <a:cs typeface="+mn-cs"/>
        </a:defRPr>
      </a:lvl1pPr>
      <a:lvl2pPr marL="671968" algn="l" defTabSz="1343935" rtl="0" eaLnBrk="1" latinLnBrk="1" hangingPunct="1">
        <a:defRPr sz="2647" kern="1200">
          <a:solidFill>
            <a:schemeClr val="tx1"/>
          </a:solidFill>
          <a:latin typeface="+mn-lt"/>
          <a:ea typeface="+mn-ea"/>
          <a:cs typeface="+mn-cs"/>
        </a:defRPr>
      </a:lvl2pPr>
      <a:lvl3pPr marL="1343935" algn="l" defTabSz="1343935" rtl="0" eaLnBrk="1" latinLnBrk="1" hangingPunct="1">
        <a:defRPr sz="2647" kern="1200">
          <a:solidFill>
            <a:schemeClr val="tx1"/>
          </a:solidFill>
          <a:latin typeface="+mn-lt"/>
          <a:ea typeface="+mn-ea"/>
          <a:cs typeface="+mn-cs"/>
        </a:defRPr>
      </a:lvl3pPr>
      <a:lvl4pPr marL="2015906" algn="l" defTabSz="1343935" rtl="0" eaLnBrk="1" latinLnBrk="1" hangingPunct="1">
        <a:defRPr sz="2647" kern="1200">
          <a:solidFill>
            <a:schemeClr val="tx1"/>
          </a:solidFill>
          <a:latin typeface="+mn-lt"/>
          <a:ea typeface="+mn-ea"/>
          <a:cs typeface="+mn-cs"/>
        </a:defRPr>
      </a:lvl4pPr>
      <a:lvl5pPr marL="2687873" algn="l" defTabSz="1343935" rtl="0" eaLnBrk="1" latinLnBrk="1" hangingPunct="1">
        <a:defRPr sz="2647" kern="1200">
          <a:solidFill>
            <a:schemeClr val="tx1"/>
          </a:solidFill>
          <a:latin typeface="+mn-lt"/>
          <a:ea typeface="+mn-ea"/>
          <a:cs typeface="+mn-cs"/>
        </a:defRPr>
      </a:lvl5pPr>
      <a:lvl6pPr marL="3359841" algn="l" defTabSz="1343935" rtl="0" eaLnBrk="1" latinLnBrk="1" hangingPunct="1">
        <a:defRPr sz="2647" kern="1200">
          <a:solidFill>
            <a:schemeClr val="tx1"/>
          </a:solidFill>
          <a:latin typeface="+mn-lt"/>
          <a:ea typeface="+mn-ea"/>
          <a:cs typeface="+mn-cs"/>
        </a:defRPr>
      </a:lvl6pPr>
      <a:lvl7pPr marL="4031810" algn="l" defTabSz="1343935" rtl="0" eaLnBrk="1" latinLnBrk="1" hangingPunct="1">
        <a:defRPr sz="2647" kern="1200">
          <a:solidFill>
            <a:schemeClr val="tx1"/>
          </a:solidFill>
          <a:latin typeface="+mn-lt"/>
          <a:ea typeface="+mn-ea"/>
          <a:cs typeface="+mn-cs"/>
        </a:defRPr>
      </a:lvl7pPr>
      <a:lvl8pPr marL="4703780" algn="l" defTabSz="1343935" rtl="0" eaLnBrk="1" latinLnBrk="1" hangingPunct="1">
        <a:defRPr sz="2647" kern="1200">
          <a:solidFill>
            <a:schemeClr val="tx1"/>
          </a:solidFill>
          <a:latin typeface="+mn-lt"/>
          <a:ea typeface="+mn-ea"/>
          <a:cs typeface="+mn-cs"/>
        </a:defRPr>
      </a:lvl8pPr>
      <a:lvl9pPr marL="5375748" algn="l" defTabSz="1343935" rtl="0" eaLnBrk="1" latinLnBrk="1" hangingPunct="1">
        <a:defRPr sz="264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4FE51F-D66D-4C68-A064-B0A12601E4F8}" type="datetimeFigureOut">
              <a:rPr lang="ko-KR" altLang="en-US" smtClean="0"/>
              <a:t>2022-04-29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D95C9-43E2-4760-AC4A-9C1C06C74326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7" name="직선 연결선 6"/>
          <p:cNvCxnSpPr/>
          <p:nvPr userDrawn="1"/>
        </p:nvCxnSpPr>
        <p:spPr>
          <a:xfrm>
            <a:off x="0" y="550333"/>
            <a:ext cx="9906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 userDrawn="1"/>
        </p:nvCxnSpPr>
        <p:spPr>
          <a:xfrm>
            <a:off x="4969155" y="684722"/>
            <a:ext cx="0" cy="604530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1690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5" r:id="rId1"/>
    <p:sldLayoutId id="2147483816" r:id="rId2"/>
    <p:sldLayoutId id="2147483817" r:id="rId3"/>
    <p:sldLayoutId id="2147483818" r:id="rId4"/>
    <p:sldLayoutId id="2147483819" r:id="rId5"/>
    <p:sldLayoutId id="2147483820" r:id="rId6"/>
    <p:sldLayoutId id="2147483821" r:id="rId7"/>
    <p:sldLayoutId id="2147483822" r:id="rId8"/>
    <p:sldLayoutId id="2147483823" r:id="rId9"/>
    <p:sldLayoutId id="2147483824" r:id="rId10"/>
    <p:sldLayoutId id="2147483825" r:id="rId11"/>
    <p:sldLayoutId id="2147483826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7" Type="http://schemas.openxmlformats.org/officeDocument/2006/relationships/image" Target="../media/image12.png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4.png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23.png"/><Relationship Id="rId4" Type="http://schemas.openxmlformats.org/officeDocument/2006/relationships/image" Target="../media/image22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7" Type="http://schemas.openxmlformats.org/officeDocument/2006/relationships/image" Target="../media/image30.png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png"/><Relationship Id="rId5" Type="http://schemas.openxmlformats.org/officeDocument/2006/relationships/image" Target="../media/image4.png"/><Relationship Id="rId4" Type="http://schemas.openxmlformats.org/officeDocument/2006/relationships/image" Target="../media/image2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t="10657"/>
          <a:stretch/>
        </p:blipFill>
        <p:spPr>
          <a:xfrm>
            <a:off x="50794" y="783667"/>
            <a:ext cx="3926602" cy="5864783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0471" y="783667"/>
            <a:ext cx="3949304" cy="586478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813398" y="6063578"/>
            <a:ext cx="250752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en-US" altLang="ko-KR" sz="100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* </a:t>
            </a:r>
            <a:r>
              <a:rPr lang="ko-KR" altLang="en-US" sz="100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표본 추출 방법 </a:t>
            </a:r>
            <a:r>
              <a:rPr lang="en-US" altLang="ko-KR" sz="100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4</a:t>
            </a:r>
            <a:r>
              <a:rPr lang="ko-KR" altLang="en-US" sz="100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가지</a:t>
            </a:r>
            <a:endParaRPr lang="en-US" altLang="ko-KR" sz="100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  <a:ea typeface="LG스마트체 Regular" panose="020B0600000101010101" pitchFamily="50" charset="-127"/>
            </a:endParaRPr>
          </a:p>
          <a:p>
            <a:pPr latinLnBrk="0"/>
            <a:r>
              <a:rPr lang="en-US" altLang="ko-KR" sz="100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: </a:t>
            </a:r>
            <a:r>
              <a:rPr lang="ko-KR" altLang="en-US" sz="100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단순랜덤 추출법</a:t>
            </a:r>
            <a:r>
              <a:rPr lang="en-US" altLang="ko-KR" sz="100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, </a:t>
            </a:r>
            <a:r>
              <a:rPr lang="ko-KR" altLang="en-US" sz="100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계통 추출법</a:t>
            </a:r>
            <a:r>
              <a:rPr lang="en-US" altLang="ko-KR" sz="100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, </a:t>
            </a:r>
            <a:r>
              <a:rPr lang="ko-KR" altLang="en-US" sz="100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집락추출법</a:t>
            </a:r>
            <a:r>
              <a:rPr lang="en-US" altLang="ko-KR" sz="100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, </a:t>
            </a:r>
            <a:r>
              <a:rPr lang="ko-KR" altLang="en-US" sz="100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층화추출법</a:t>
            </a:r>
            <a:endParaRPr lang="en-US" altLang="ko-KR" sz="100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  <a:ea typeface="LG스마트체 Regular" panose="020B0600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125099" y="2225167"/>
            <a:ext cx="38779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latinLnBrk="0">
              <a:defRPr sz="110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defRPr>
            </a:lvl1pPr>
          </a:lstStyle>
          <a:p>
            <a:r>
              <a:rPr lang="ko-KR" altLang="en-US" sz="1000"/>
              <a:t>구간 또는 구간들의 모임을 가지는 확률분포함수는 </a:t>
            </a:r>
            <a:r>
              <a:rPr lang="ko-KR" altLang="en-US" sz="1000" u="sng"/>
              <a:t>연속형확률밀도</a:t>
            </a:r>
            <a:endParaRPr lang="en-US" altLang="ko-KR" sz="1000" u="sng"/>
          </a:p>
        </p:txBody>
      </p:sp>
      <p:grpSp>
        <p:nvGrpSpPr>
          <p:cNvPr id="6" name="그룹 5"/>
          <p:cNvGrpSpPr/>
          <p:nvPr/>
        </p:nvGrpSpPr>
        <p:grpSpPr>
          <a:xfrm>
            <a:off x="8913901" y="2609715"/>
            <a:ext cx="873865" cy="602470"/>
            <a:chOff x="8245264" y="3572142"/>
            <a:chExt cx="2331251" cy="1607238"/>
          </a:xfrm>
        </p:grpSpPr>
        <p:pic>
          <p:nvPicPr>
            <p:cNvPr id="7" name="Picture 2" descr="Statistics_Introduction 6. 연속형 확률변수"/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031"/>
            <a:stretch/>
          </p:blipFill>
          <p:spPr bwMode="auto">
            <a:xfrm>
              <a:off x="8245264" y="3572142"/>
              <a:ext cx="2331251" cy="16072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직사각형 7"/>
            <p:cNvSpPr/>
            <p:nvPr/>
          </p:nvSpPr>
          <p:spPr>
            <a:xfrm>
              <a:off x="9349099" y="4467440"/>
              <a:ext cx="478565" cy="315088"/>
            </a:xfrm>
            <a:prstGeom prst="rect">
              <a:avLst/>
            </a:prstGeom>
            <a:solidFill>
              <a:srgbClr val="E6E6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34404" tIns="67203" rIns="134404" bIns="67203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647"/>
            </a:p>
          </p:txBody>
        </p:sp>
      </p:grpSp>
      <p:pic>
        <p:nvPicPr>
          <p:cNvPr id="22" name="그림 2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044" y="5173698"/>
            <a:ext cx="159495" cy="283732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6343" y="6198711"/>
            <a:ext cx="159495" cy="283732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9748" y="2050747"/>
            <a:ext cx="159495" cy="283732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0831" y="3730806"/>
            <a:ext cx="159495" cy="283732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6797956" y="3952982"/>
            <a:ext cx="329489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latinLnBrk="0">
              <a:defRPr sz="110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defRPr>
            </a:lvl1pPr>
          </a:lstStyle>
          <a:p>
            <a:r>
              <a:rPr lang="ko-KR" altLang="en-US" sz="1000" smtClean="0"/>
              <a:t>실제 모집단의 모수가 신뢰구간에 꼭 포함되는 것은 아님</a:t>
            </a:r>
            <a:endParaRPr lang="en-US" altLang="ko-KR" sz="1000"/>
          </a:p>
        </p:txBody>
      </p:sp>
      <p:pic>
        <p:nvPicPr>
          <p:cNvPr id="27" name="그림 2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0831" y="5959638"/>
            <a:ext cx="159495" cy="283732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6588746" y="6410017"/>
            <a:ext cx="32948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latinLnBrk="0">
              <a:defRPr sz="110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defRPr>
            </a:lvl1pPr>
          </a:lstStyle>
          <a:p>
            <a:r>
              <a:rPr lang="ko-KR" altLang="en-US" sz="1000" smtClean="0"/>
              <a:t>고객조사할 때 조사대상이 많아질 수록 실수가 많아지곤 하죠</a:t>
            </a:r>
            <a:r>
              <a:rPr lang="en-US" altLang="ko-KR" sz="1000" smtClean="0"/>
              <a:t>.</a:t>
            </a:r>
          </a:p>
          <a:p>
            <a:r>
              <a:rPr lang="ko-KR" altLang="en-US" sz="1000" smtClean="0"/>
              <a:t>따라서 같은 원리로 조사대상이 증가할수록 오차가 커집니다</a:t>
            </a:r>
            <a:r>
              <a:rPr lang="en-US" altLang="ko-KR" sz="1000" smtClean="0"/>
              <a:t>.</a:t>
            </a:r>
            <a:endParaRPr lang="en-US" altLang="ko-KR" sz="1000"/>
          </a:p>
        </p:txBody>
      </p:sp>
      <p:sp>
        <p:nvSpPr>
          <p:cNvPr id="29" name="TextBox 28"/>
          <p:cNvSpPr txBox="1"/>
          <p:nvPr/>
        </p:nvSpPr>
        <p:spPr>
          <a:xfrm>
            <a:off x="2813398" y="5148863"/>
            <a:ext cx="21680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히스토그램에서 가로축은 계급</a:t>
            </a:r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, </a:t>
            </a:r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세로축은 빈도수</a:t>
            </a:r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(count)</a:t>
            </a:r>
            <a:endParaRPr lang="en-US" altLang="ko-KR" sz="100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  <a:ea typeface="LG스마트체 Regular" panose="020B0600000101010101" pitchFamily="50" charset="-127"/>
            </a:endParaRPr>
          </a:p>
        </p:txBody>
      </p:sp>
      <p:grpSp>
        <p:nvGrpSpPr>
          <p:cNvPr id="36" name="그룹 35"/>
          <p:cNvGrpSpPr/>
          <p:nvPr/>
        </p:nvGrpSpPr>
        <p:grpSpPr>
          <a:xfrm>
            <a:off x="8881796" y="1306629"/>
            <a:ext cx="721138" cy="448133"/>
            <a:chOff x="7670156" y="1551688"/>
            <a:chExt cx="2090733" cy="1261461"/>
          </a:xfrm>
        </p:grpSpPr>
        <p:cxnSp>
          <p:nvCxnSpPr>
            <p:cNvPr id="20" name="직선 화살표 연결선 19"/>
            <p:cNvCxnSpPr/>
            <p:nvPr/>
          </p:nvCxnSpPr>
          <p:spPr>
            <a:xfrm>
              <a:off x="9454659" y="2429251"/>
              <a:ext cx="0" cy="212450"/>
            </a:xfrm>
            <a:prstGeom prst="straightConnector1">
              <a:avLst/>
            </a:prstGeom>
            <a:ln>
              <a:solidFill>
                <a:schemeClr val="accent1">
                  <a:lumMod val="75000"/>
                </a:schemeClr>
              </a:solidFill>
              <a:headEnd w="sm" len="sm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모서리가 둥근 직사각형 29"/>
            <p:cNvSpPr/>
            <p:nvPr/>
          </p:nvSpPr>
          <p:spPr>
            <a:xfrm>
              <a:off x="7670156" y="1551688"/>
              <a:ext cx="2090733" cy="1261461"/>
            </a:xfrm>
            <a:prstGeom prst="roundRect">
              <a:avLst/>
            </a:prstGeom>
            <a:solidFill>
              <a:schemeClr val="bg1"/>
            </a:solidFill>
            <a:ln w="3175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34404" tIns="67203" rIns="134404" bIns="67203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800">
                <a:latin typeface="Arial Narrow" panose="020B0606020202030204" pitchFamily="34" charset="0"/>
              </a:endParaRPr>
            </a:p>
          </p:txBody>
        </p:sp>
        <p:sp>
          <p:nvSpPr>
            <p:cNvPr id="31" name="타원 30"/>
            <p:cNvSpPr/>
            <p:nvPr/>
          </p:nvSpPr>
          <p:spPr>
            <a:xfrm>
              <a:off x="7844386" y="1832191"/>
              <a:ext cx="796470" cy="796470"/>
            </a:xfrm>
            <a:prstGeom prst="ellipse">
              <a:avLst/>
            </a:prstGeom>
            <a:noFill/>
            <a:ln w="3175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34404" tIns="67203" rIns="134404" bIns="67203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800">
                <a:latin typeface="Arial Narrow" panose="020B0606020202030204" pitchFamily="34" charset="0"/>
              </a:endParaRPr>
            </a:p>
          </p:txBody>
        </p:sp>
        <p:sp>
          <p:nvSpPr>
            <p:cNvPr id="32" name="타원 31"/>
            <p:cNvSpPr/>
            <p:nvPr/>
          </p:nvSpPr>
          <p:spPr>
            <a:xfrm>
              <a:off x="8852417" y="1832191"/>
              <a:ext cx="796470" cy="796470"/>
            </a:xfrm>
            <a:prstGeom prst="ellipse">
              <a:avLst/>
            </a:prstGeom>
            <a:noFill/>
            <a:ln w="3175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34404" tIns="67203" rIns="134404" bIns="67203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800">
                <a:latin typeface="Arial Narrow" panose="020B0606020202030204" pitchFamily="34" charset="0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8150746" y="1645516"/>
              <a:ext cx="183742" cy="39826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sz="1050" b="1">
                  <a:solidFill>
                    <a:schemeClr val="accent1">
                      <a:lumMod val="75000"/>
                    </a:schemeClr>
                  </a:solidFill>
                  <a:latin typeface="Arial Narrow" panose="020B0606020202030204" pitchFamily="34" charset="0"/>
                  <a:ea typeface="LG스마트체 Regular" panose="020B0600000101010101" pitchFamily="50" charset="-127"/>
                </a:rPr>
                <a:t>A</a:t>
              </a:r>
              <a:endParaRPr lang="ko-KR" altLang="en-US" sz="1050" b="1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9158777" y="1645516"/>
              <a:ext cx="183742" cy="39826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sz="1050" b="1">
                  <a:solidFill>
                    <a:schemeClr val="accent1">
                      <a:lumMod val="75000"/>
                    </a:schemeClr>
                  </a:solidFill>
                  <a:latin typeface="Arial Narrow" panose="020B0606020202030204" pitchFamily="34" charset="0"/>
                  <a:ea typeface="LG스마트체 Regular" panose="020B0600000101010101" pitchFamily="50" charset="-127"/>
                </a:rPr>
                <a:t>B</a:t>
              </a:r>
              <a:endParaRPr lang="ko-KR" altLang="en-US" sz="1050" b="1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endParaRPr>
            </a:p>
          </p:txBody>
        </p:sp>
      </p:grpSp>
      <p:sp>
        <p:nvSpPr>
          <p:cNvPr id="35" name="TextBox 34"/>
          <p:cNvSpPr txBox="1"/>
          <p:nvPr/>
        </p:nvSpPr>
        <p:spPr>
          <a:xfrm>
            <a:off x="8881796" y="1071691"/>
            <a:ext cx="93807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배반</a:t>
            </a:r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(</a:t>
            </a:r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독립</a:t>
            </a:r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)</a:t>
            </a:r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사건</a:t>
            </a:r>
            <a:endParaRPr lang="ko-KR" altLang="en-US" sz="100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  <a:ea typeface="LG스마트체 Regular" panose="020B0600000101010101" pitchFamily="50" charset="-127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6115796" y="1879064"/>
            <a:ext cx="38779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latinLnBrk="0">
              <a:defRPr sz="110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defRPr>
            </a:lvl1pPr>
          </a:lstStyle>
          <a:p>
            <a:r>
              <a:rPr lang="en-US" altLang="ko-KR" sz="1000" smtClean="0"/>
              <a:t>A,B</a:t>
            </a:r>
            <a:r>
              <a:rPr lang="ko-KR" altLang="en-US" sz="1000" smtClean="0"/>
              <a:t>가 서로의 확률에 영향끼치지 않음</a:t>
            </a:r>
            <a:endParaRPr lang="en-US" altLang="ko-KR" sz="1000"/>
          </a:p>
        </p:txBody>
      </p:sp>
      <p:cxnSp>
        <p:nvCxnSpPr>
          <p:cNvPr id="39" name="직선 화살표 연결선 38"/>
          <p:cNvCxnSpPr>
            <a:endCxn id="7" idx="0"/>
          </p:cNvCxnSpPr>
          <p:nvPr/>
        </p:nvCxnSpPr>
        <p:spPr>
          <a:xfrm>
            <a:off x="9242365" y="2430019"/>
            <a:ext cx="108469" cy="179696"/>
          </a:xfrm>
          <a:prstGeom prst="straightConnector1">
            <a:avLst/>
          </a:prstGeom>
          <a:ln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4703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2206" y="633402"/>
            <a:ext cx="4008169" cy="5667768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585" y="633402"/>
            <a:ext cx="4366898" cy="599746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338980" y="2587009"/>
            <a:ext cx="29785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latinLnBrk="0">
              <a:defRPr sz="110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defRPr>
            </a:lvl1pPr>
          </a:lstStyle>
          <a:p>
            <a:r>
              <a:rPr lang="ko-KR" altLang="en-US" sz="1000" smtClean="0"/>
              <a:t>독립 사건일 때는 서로 관계없으니 같은 확률입니다 </a:t>
            </a:r>
            <a:endParaRPr lang="en-US" altLang="ko-KR" sz="100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761" y="2303277"/>
            <a:ext cx="159495" cy="283732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/>
              <p:cNvSpPr txBox="1"/>
              <p:nvPr/>
            </p:nvSpPr>
            <p:spPr>
              <a:xfrm>
                <a:off x="4018769" y="2626250"/>
                <a:ext cx="949427" cy="16773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altLang="ko-KR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ko-KR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e>
                          <m:r>
                            <a:rPr lang="en-US" altLang="ko-KR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</m:d>
                      <m:r>
                        <a:rPr lang="en-US" altLang="ko-KR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ko-KR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US" altLang="ko-KR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altLang="ko-KR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en-US" altLang="ko-KR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ko-KR" altLang="en-US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</mc:Choice>
        <mc:Fallback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18769" y="2626250"/>
                <a:ext cx="949427" cy="167738"/>
              </a:xfrm>
              <a:prstGeom prst="rect">
                <a:avLst/>
              </a:prstGeom>
              <a:blipFill rotWithShape="0">
                <a:blip r:embed="rId5"/>
                <a:stretch>
                  <a:fillRect l="-3205" t="-3704" r="-5128" b="-3703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그림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761" y="3750414"/>
            <a:ext cx="159495" cy="28373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514902" y="3716008"/>
            <a:ext cx="29785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latinLnBrk="0">
              <a:defRPr sz="110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defRPr>
            </a:lvl1pPr>
          </a:lstStyle>
          <a:p>
            <a:r>
              <a:rPr lang="ko-KR" altLang="en-US" sz="1000" smtClean="0"/>
              <a:t>확률화</a:t>
            </a:r>
            <a:r>
              <a:rPr lang="en-US" altLang="ko-KR" sz="1000" smtClean="0"/>
              <a:t>(Randomize) </a:t>
            </a:r>
            <a:r>
              <a:rPr lang="ko-KR" altLang="en-US" sz="1000" smtClean="0"/>
              <a:t>추출로 최소화할 수 있습니다</a:t>
            </a:r>
            <a:endParaRPr lang="en-US" altLang="ko-KR" sz="100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761" y="5618970"/>
            <a:ext cx="159495" cy="28373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026682" y="5942374"/>
            <a:ext cx="43006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latinLnBrk="0">
              <a:defRPr sz="110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defRPr>
            </a:lvl1pPr>
          </a:lstStyle>
          <a:p>
            <a:r>
              <a:rPr lang="en-US" altLang="ko-KR" sz="1000" smtClean="0"/>
              <a:t>0</a:t>
            </a:r>
            <a:r>
              <a:rPr lang="ko-KR" altLang="en-US" sz="1000" smtClean="0"/>
              <a:t>이 절대적 의미를 가지지 않습니다</a:t>
            </a:r>
            <a:r>
              <a:rPr lang="en-US" altLang="ko-KR" sz="1000" smtClean="0"/>
              <a:t>. </a:t>
            </a:r>
            <a:r>
              <a:rPr lang="ko-KR" altLang="en-US" sz="1000" smtClean="0"/>
              <a:t>온도에서 </a:t>
            </a:r>
            <a:r>
              <a:rPr lang="en-US" altLang="ko-KR" sz="1000" smtClean="0"/>
              <a:t>0</a:t>
            </a:r>
            <a:r>
              <a:rPr lang="ko-KR" altLang="en-US" sz="1000" smtClean="0"/>
              <a:t>은 無의 의미가 있는 것은 아니죠</a:t>
            </a:r>
            <a:endParaRPr lang="en-US" altLang="ko-KR" sz="1000"/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7446" y="1468391"/>
            <a:ext cx="159495" cy="283732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7171" y="2445143"/>
            <a:ext cx="159495" cy="283732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6319359" y="2549572"/>
            <a:ext cx="29785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latinLnBrk="0">
              <a:defRPr sz="110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defRPr>
            </a:lvl1pPr>
          </a:lstStyle>
          <a:p>
            <a:r>
              <a:rPr lang="ko-KR" altLang="en-US" sz="1000" smtClean="0"/>
              <a:t>이산형 확률변수의 기댓값은 시그마</a:t>
            </a:r>
            <a:endParaRPr lang="en-US" altLang="ko-KR" sz="1000" smtClean="0"/>
          </a:p>
          <a:p>
            <a:r>
              <a:rPr lang="ko-KR" altLang="en-US" sz="1000" smtClean="0"/>
              <a:t>확률형 확률변수의 기댓값은 적분</a:t>
            </a:r>
            <a:endParaRPr lang="en-US" altLang="ko-KR" sz="1000"/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7171" y="4235350"/>
            <a:ext cx="159495" cy="283732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6200577" y="1113549"/>
            <a:ext cx="297858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latinLnBrk="0">
              <a:defRPr sz="110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defRPr>
            </a:lvl1pPr>
          </a:lstStyle>
          <a:p>
            <a:r>
              <a:rPr lang="en-US" altLang="ko-KR" sz="1000" smtClean="0"/>
              <a:t>p-value(</a:t>
            </a:r>
            <a:r>
              <a:rPr lang="ko-KR" altLang="en-US" sz="1000" smtClean="0"/>
              <a:t>유의확률</a:t>
            </a:r>
            <a:r>
              <a:rPr lang="en-US" altLang="ko-KR" sz="1000" smtClean="0"/>
              <a:t>): </a:t>
            </a:r>
            <a:r>
              <a:rPr lang="ko-KR" altLang="en-US" sz="1000" smtClean="0"/>
              <a:t>대립가설이 틀릴 확률</a:t>
            </a:r>
            <a:endParaRPr lang="en-US" altLang="ko-KR" sz="1000" smtClean="0"/>
          </a:p>
          <a:p>
            <a:r>
              <a:rPr lang="en-US" altLang="ko-KR" sz="1000" smtClean="0"/>
              <a:t>p-value</a:t>
            </a:r>
            <a:r>
              <a:rPr lang="ko-KR" altLang="en-US" sz="1000" smtClean="0"/>
              <a:t>가 작을 수록 귀무가설을 기각할 확률이 높아짐</a:t>
            </a:r>
            <a:endParaRPr lang="en-US" altLang="ko-KR" sz="1000" smtClean="0"/>
          </a:p>
          <a:p>
            <a:r>
              <a:rPr lang="ko-KR" altLang="en-US" sz="1000" smtClean="0"/>
              <a:t>보통 </a:t>
            </a:r>
            <a:r>
              <a:rPr lang="en-US" altLang="ko-KR" sz="1000" smtClean="0"/>
              <a:t>p-value&lt;0.05 </a:t>
            </a:r>
            <a:r>
              <a:rPr lang="ko-KR" altLang="en-US" sz="1000" smtClean="0"/>
              <a:t>일때 귀무가설을 기각함</a:t>
            </a:r>
            <a:endParaRPr lang="en-US" altLang="ko-KR" sz="1000"/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7171" y="5126394"/>
            <a:ext cx="159495" cy="283732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7597212" y="4562627"/>
            <a:ext cx="29785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latinLnBrk="0">
              <a:defRPr sz="110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defRPr>
            </a:lvl1pPr>
          </a:lstStyle>
          <a:p>
            <a:r>
              <a:rPr lang="ko-KR" altLang="en-US" sz="1000" smtClean="0"/>
              <a:t>한 집단의 분산 검정할 때는 카이제곱 분포</a:t>
            </a:r>
            <a:endParaRPr lang="en-US" altLang="ko-KR" sz="1000" smtClean="0"/>
          </a:p>
          <a:p>
            <a:r>
              <a:rPr lang="ko-KR" altLang="en-US" sz="1000" smtClean="0"/>
              <a:t>두 집단의 분산 검정할 때는 </a:t>
            </a:r>
            <a:r>
              <a:rPr lang="en-US" altLang="ko-KR" sz="1000" smtClean="0"/>
              <a:t>F-</a:t>
            </a:r>
            <a:r>
              <a:rPr lang="ko-KR" altLang="en-US" sz="1000" smtClean="0"/>
              <a:t>분포</a:t>
            </a:r>
            <a:endParaRPr lang="en-US" altLang="ko-KR" sz="1000"/>
          </a:p>
        </p:txBody>
      </p:sp>
    </p:spTree>
    <p:extLst>
      <p:ext uri="{BB962C8B-B14F-4D97-AF65-F5344CB8AC3E}">
        <p14:creationId xmlns:p14="http://schemas.microsoft.com/office/powerpoint/2010/main" val="1300220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94" y="646007"/>
            <a:ext cx="3973719" cy="6048059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rcRect b="57774"/>
          <a:stretch/>
        </p:blipFill>
        <p:spPr>
          <a:xfrm>
            <a:off x="5094958" y="646007"/>
            <a:ext cx="4677697" cy="1977923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/>
              <p:cNvSpPr txBox="1"/>
              <p:nvPr/>
            </p:nvSpPr>
            <p:spPr>
              <a:xfrm>
                <a:off x="3424777" y="3204906"/>
                <a:ext cx="1758069" cy="7727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latinLnBrk="0">
                  <a:defRPr sz="1100">
                    <a:solidFill>
                      <a:schemeClr val="accent1">
                        <a:lumMod val="75000"/>
                      </a:schemeClr>
                    </a:solidFill>
                    <a:latin typeface="Arial Narrow" panose="020B0606020202030204" pitchFamily="34" charset="0"/>
                    <a:ea typeface="LG스마트체 Regular" panose="020B0600000101010101" pitchFamily="50" charset="-127"/>
                  </a:defRPr>
                </a:lvl1pPr>
              </a:lstStyle>
              <a:p>
                <a:r>
                  <a:rPr lang="ko-KR" altLang="en-US" sz="1000" smtClean="0"/>
                  <a:t>이산형 확률분포임으로 시그마 적용해서 계산하면 됩니다</a:t>
                </a:r>
                <a:r>
                  <a:rPr lang="en-US" altLang="ko-KR" sz="1000" smtClean="0"/>
                  <a:t>.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ko-KR" sz="1000" b="0" i="1" smtClean="0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ctrlPr>
                            <a:rPr lang="en-US" altLang="ko-KR" sz="1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ko-KR" sz="1000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altLang="ko-KR" sz="1000" b="0" i="1" smtClean="0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subHide m:val="on"/>
                          <m:supHide m:val="on"/>
                          <m:ctrlPr>
                            <a:rPr lang="en-US" altLang="ko-KR" sz="10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en-US" altLang="ko-KR" sz="1000" b="0" i="1" smtClean="0">
                              <a:latin typeface="Cambria Math" panose="02040503050406030204" pitchFamily="18" charset="0"/>
                            </a:rPr>
                            <m:t>𝑥𝑓</m:t>
                          </m:r>
                          <m:r>
                            <a:rPr lang="en-US" altLang="ko-KR" sz="10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altLang="ko-KR" sz="1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altLang="ko-KR" sz="10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altLang="ko-KR" sz="1000"/>
              </a:p>
            </p:txBody>
          </p:sp>
        </mc:Choice>
        <mc:Fallback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24777" y="3204906"/>
                <a:ext cx="1758069" cy="772776"/>
              </a:xfrm>
              <a:prstGeom prst="rect">
                <a:avLst/>
              </a:prstGeom>
              <a:blipFill rotWithShape="0">
                <a:blip r:embed="rId4"/>
                <a:stretch>
                  <a:fillRect t="-27559" b="-9370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그림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2980" y="3591294"/>
            <a:ext cx="159495" cy="283732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801" y="4354619"/>
            <a:ext cx="159495" cy="283732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801" y="5928977"/>
            <a:ext cx="159495" cy="28373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786765" y="6054941"/>
            <a:ext cx="15686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latinLnBrk="0">
              <a:defRPr sz="110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defRPr>
            </a:lvl1pPr>
          </a:lstStyle>
          <a:p>
            <a:r>
              <a:rPr lang="ko-KR" altLang="en-US" sz="1000" smtClean="0"/>
              <a:t>절대적 기준 </a:t>
            </a:r>
            <a:r>
              <a:rPr lang="en-US" altLang="ko-KR" sz="1000" smtClean="0"/>
              <a:t>0 </a:t>
            </a:r>
            <a:r>
              <a:rPr lang="ko-KR" altLang="en-US" sz="1000" smtClean="0"/>
              <a:t>존재</a:t>
            </a:r>
            <a:endParaRPr lang="en-US" altLang="ko-KR" sz="1000" smtClean="0"/>
          </a:p>
          <a:p>
            <a:r>
              <a:rPr lang="en-US" altLang="ko-KR" sz="1000" smtClean="0"/>
              <a:t>Ex. </a:t>
            </a:r>
            <a:r>
              <a:rPr lang="ko-KR" altLang="en-US" sz="1000" smtClean="0"/>
              <a:t>몸무게</a:t>
            </a:r>
            <a:r>
              <a:rPr lang="en-US" altLang="ko-KR" sz="1000" smtClean="0"/>
              <a:t>, </a:t>
            </a:r>
            <a:r>
              <a:rPr lang="ko-KR" altLang="en-US" sz="1000" smtClean="0"/>
              <a:t>나이</a:t>
            </a:r>
            <a:endParaRPr lang="en-US" altLang="ko-KR" sz="1000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4149" y="1619371"/>
            <a:ext cx="159495" cy="283732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14149" y="2870950"/>
            <a:ext cx="2556477" cy="1004076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31823" y="3977682"/>
            <a:ext cx="4092094" cy="2687346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5563126" y="2668196"/>
            <a:ext cx="29369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latinLnBrk="0">
              <a:defRPr sz="110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defRPr>
            </a:lvl1pPr>
          </a:lstStyle>
          <a:p>
            <a:r>
              <a:rPr lang="ko-KR" altLang="en-US" sz="1000" smtClean="0"/>
              <a:t>표본의 크기가 많을 때 데이터 분포 형상이 더 잘나타남</a:t>
            </a:r>
            <a:endParaRPr lang="en-US" altLang="ko-KR" sz="1000"/>
          </a:p>
        </p:txBody>
      </p:sp>
      <p:sp>
        <p:nvSpPr>
          <p:cNvPr id="17" name="TextBox 16"/>
          <p:cNvSpPr txBox="1"/>
          <p:nvPr/>
        </p:nvSpPr>
        <p:spPr>
          <a:xfrm>
            <a:off x="2612813" y="3990959"/>
            <a:ext cx="234790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latinLnBrk="0">
              <a:defRPr sz="110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defRPr>
            </a:lvl1pPr>
          </a:lstStyle>
          <a:p>
            <a:pPr marL="88900" indent="-88900">
              <a:buFont typeface="Arial" panose="020B0604020202020204" pitchFamily="34" charset="0"/>
              <a:buChar char="•"/>
            </a:pPr>
            <a:r>
              <a:rPr lang="ko-KR" altLang="en-US" sz="1000" smtClean="0"/>
              <a:t>이산형 확률분포</a:t>
            </a:r>
            <a:endParaRPr lang="en-US" altLang="ko-KR" sz="1000" smtClean="0"/>
          </a:p>
          <a:p>
            <a:r>
              <a:rPr lang="en-US" altLang="ko-KR" sz="1000" smtClean="0"/>
              <a:t>: </a:t>
            </a:r>
            <a:r>
              <a:rPr lang="ko-KR" altLang="en-US" sz="1000" smtClean="0"/>
              <a:t>베르누이</a:t>
            </a:r>
            <a:r>
              <a:rPr lang="en-US" altLang="ko-KR" sz="1000" smtClean="0"/>
              <a:t>, </a:t>
            </a:r>
            <a:r>
              <a:rPr lang="ko-KR" altLang="en-US" sz="1000" smtClean="0"/>
              <a:t>이항분포</a:t>
            </a:r>
            <a:r>
              <a:rPr lang="en-US" altLang="ko-KR" sz="1000" smtClean="0"/>
              <a:t>, </a:t>
            </a:r>
            <a:r>
              <a:rPr lang="ko-KR" altLang="en-US" sz="1000" smtClean="0"/>
              <a:t>기하분포</a:t>
            </a:r>
            <a:r>
              <a:rPr lang="en-US" altLang="ko-KR" sz="1000" smtClean="0"/>
              <a:t>, </a:t>
            </a:r>
            <a:r>
              <a:rPr lang="ko-KR" altLang="en-US" sz="1000" smtClean="0"/>
              <a:t>포아송분포</a:t>
            </a:r>
            <a:endParaRPr lang="en-US" altLang="ko-KR" sz="1000" smtClean="0"/>
          </a:p>
          <a:p>
            <a:pPr marL="87313" indent="-87313">
              <a:buFont typeface="Arial" panose="020B0604020202020204" pitchFamily="34" charset="0"/>
              <a:buChar char="•"/>
            </a:pPr>
            <a:r>
              <a:rPr lang="ko-KR" altLang="en-US" sz="1000" smtClean="0"/>
              <a:t>연속형 확률분포</a:t>
            </a:r>
            <a:endParaRPr lang="en-US" altLang="ko-KR" sz="1000" smtClean="0"/>
          </a:p>
          <a:p>
            <a:pPr marL="87313" indent="-87313"/>
            <a:r>
              <a:rPr lang="en-US" altLang="ko-KR" sz="1000" smtClean="0"/>
              <a:t>: </a:t>
            </a:r>
            <a:r>
              <a:rPr lang="ko-KR" altLang="en-US" sz="1000" smtClean="0"/>
              <a:t>정규분포</a:t>
            </a:r>
            <a:r>
              <a:rPr lang="en-US" altLang="ko-KR" sz="1000" smtClean="0"/>
              <a:t>, </a:t>
            </a:r>
            <a:r>
              <a:rPr lang="ko-KR" altLang="en-US" sz="1000" smtClean="0"/>
              <a:t>균등분포</a:t>
            </a:r>
            <a:r>
              <a:rPr lang="en-US" altLang="ko-KR" sz="1000" smtClean="0"/>
              <a:t>, </a:t>
            </a:r>
            <a:r>
              <a:rPr lang="ko-KR" altLang="en-US" sz="1000" smtClean="0"/>
              <a:t>지수분포</a:t>
            </a:r>
            <a:r>
              <a:rPr lang="en-US" altLang="ko-KR" sz="1000" smtClean="0"/>
              <a:t>, t-</a:t>
            </a:r>
            <a:r>
              <a:rPr lang="ko-KR" altLang="en-US" sz="1000" smtClean="0"/>
              <a:t>분포</a:t>
            </a:r>
            <a:r>
              <a:rPr lang="en-US" altLang="ko-KR" sz="1000" smtClean="0"/>
              <a:t>, </a:t>
            </a:r>
            <a:r>
              <a:rPr lang="ko-KR" altLang="en-US" sz="1000" smtClean="0"/>
              <a:t>카이제곱 분포</a:t>
            </a:r>
            <a:r>
              <a:rPr lang="en-US" altLang="ko-KR" sz="1000" smtClean="0"/>
              <a:t>, F-</a:t>
            </a:r>
            <a:r>
              <a:rPr lang="ko-KR" altLang="en-US" sz="1000" smtClean="0"/>
              <a:t>분포</a:t>
            </a:r>
            <a:endParaRPr lang="en-US" altLang="ko-KR" sz="1000"/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800" y="1997625"/>
            <a:ext cx="159495" cy="283732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2544044" y="2453097"/>
            <a:ext cx="263880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latinLnBrk="0">
              <a:defRPr sz="110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defRPr>
            </a:lvl1pPr>
          </a:lstStyle>
          <a:p>
            <a:r>
              <a:rPr lang="ko-KR" altLang="en-US" sz="1000" smtClean="0"/>
              <a:t>신뢰수준 </a:t>
            </a:r>
            <a:r>
              <a:rPr lang="en-US" altLang="ko-KR" sz="1000" smtClean="0"/>
              <a:t>= </a:t>
            </a:r>
            <a:r>
              <a:rPr lang="ko-KR" altLang="en-US" sz="1000" smtClean="0"/>
              <a:t>모수가 신뢰구간 내에 존재할 확률</a:t>
            </a:r>
            <a:endParaRPr lang="en-US" altLang="ko-KR" sz="1000"/>
          </a:p>
        </p:txBody>
      </p:sp>
      <p:sp>
        <p:nvSpPr>
          <p:cNvPr id="20" name="모서리가 둥근 직사각형 19"/>
          <p:cNvSpPr/>
          <p:nvPr/>
        </p:nvSpPr>
        <p:spPr>
          <a:xfrm>
            <a:off x="5434149" y="2632639"/>
            <a:ext cx="3074626" cy="1251096"/>
          </a:xfrm>
          <a:prstGeom prst="roundRect">
            <a:avLst>
              <a:gd name="adj" fmla="val 7618"/>
            </a:avLst>
          </a:prstGeom>
          <a:noFill/>
          <a:ln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682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52" y="634873"/>
            <a:ext cx="4135019" cy="6139638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7262" y="634873"/>
            <a:ext cx="4334023" cy="5667768"/>
          </a:xfrm>
          <a:prstGeom prst="rect">
            <a:avLst/>
          </a:prstGeom>
        </p:spPr>
      </p:pic>
      <p:sp>
        <p:nvSpPr>
          <p:cNvPr id="5" name="모서리가 둥근 직사각형 4"/>
          <p:cNvSpPr/>
          <p:nvPr/>
        </p:nvSpPr>
        <p:spPr>
          <a:xfrm>
            <a:off x="1016758" y="1965278"/>
            <a:ext cx="368490" cy="156949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2130161" y="1291873"/>
            <a:ext cx="203400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latinLnBrk="0">
              <a:defRPr sz="110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defRPr>
            </a:lvl1pPr>
          </a:lstStyle>
          <a:p>
            <a:r>
              <a:rPr lang="ko-KR" altLang="en-US" sz="1000" smtClean="0"/>
              <a:t>자유도</a:t>
            </a:r>
            <a:r>
              <a:rPr lang="en-US" altLang="ko-KR" sz="1000" smtClean="0"/>
              <a:t>(degree of freedom)</a:t>
            </a:r>
            <a:r>
              <a:rPr lang="ko-KR" altLang="en-US" sz="1000" smtClean="0"/>
              <a:t>가 </a:t>
            </a:r>
            <a:r>
              <a:rPr lang="en-US" altLang="ko-KR" sz="1000" smtClean="0"/>
              <a:t>70</a:t>
            </a:r>
            <a:r>
              <a:rPr lang="ko-KR" altLang="en-US" sz="1000" smtClean="0"/>
              <a:t>이므로 관측치 수는 </a:t>
            </a:r>
            <a:r>
              <a:rPr lang="en-US" altLang="ko-KR" sz="1000" smtClean="0"/>
              <a:t>71</a:t>
            </a:r>
          </a:p>
          <a:p>
            <a:r>
              <a:rPr lang="en-US" altLang="ko-KR" sz="1000" b="1" smtClean="0"/>
              <a:t>※ </a:t>
            </a:r>
            <a:r>
              <a:rPr lang="ko-KR" altLang="en-US" sz="1000" b="1" smtClean="0"/>
              <a:t>자유도 </a:t>
            </a:r>
            <a:r>
              <a:rPr lang="en-US" altLang="ko-KR" sz="1000" b="1" smtClean="0"/>
              <a:t>= </a:t>
            </a:r>
            <a:r>
              <a:rPr lang="ko-KR" altLang="en-US" sz="1000" b="1" smtClean="0"/>
              <a:t>관측치 수 </a:t>
            </a:r>
            <a:r>
              <a:rPr lang="en-US" altLang="ko-KR" sz="1000" b="1" smtClean="0"/>
              <a:t>- 1</a:t>
            </a:r>
            <a:endParaRPr lang="en-US" altLang="ko-KR" sz="1000" b="1"/>
          </a:p>
        </p:txBody>
      </p:sp>
      <p:cxnSp>
        <p:nvCxnSpPr>
          <p:cNvPr id="8" name="직선 화살표 연결선 7"/>
          <p:cNvCxnSpPr>
            <a:endCxn id="6" idx="1"/>
          </p:cNvCxnSpPr>
          <p:nvPr/>
        </p:nvCxnSpPr>
        <p:spPr>
          <a:xfrm flipV="1">
            <a:off x="1227909" y="1568872"/>
            <a:ext cx="902252" cy="392036"/>
          </a:xfrm>
          <a:prstGeom prst="straightConnector1">
            <a:avLst/>
          </a:prstGeom>
          <a:ln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extBox 11"/>
              <p:cNvSpPr txBox="1"/>
              <p:nvPr/>
            </p:nvSpPr>
            <p:spPr>
              <a:xfrm>
                <a:off x="2440000" y="3926091"/>
                <a:ext cx="3515341" cy="14773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latinLnBrk="0">
                  <a:defRPr sz="1100">
                    <a:solidFill>
                      <a:schemeClr val="accent1">
                        <a:lumMod val="75000"/>
                      </a:schemeClr>
                    </a:solidFill>
                    <a:latin typeface="Arial Narrow" panose="020B0606020202030204" pitchFamily="34" charset="0"/>
                    <a:ea typeface="LG스마트체 Regular" panose="020B0600000101010101" pitchFamily="50" charset="-127"/>
                  </a:defRPr>
                </a:lvl1pPr>
              </a:lstStyle>
              <a:p>
                <a:pPr marL="88900" indent="-88900">
                  <a:buFont typeface="Arial" panose="020B0604020202020204" pitchFamily="34" charset="0"/>
                  <a:buChar char="•"/>
                </a:pPr>
                <a:r>
                  <a:rPr lang="ko-KR" altLang="en-US" sz="1000" b="1" smtClean="0"/>
                  <a:t>귀무가설</a:t>
                </a:r>
                <a:r>
                  <a:rPr lang="en-US" altLang="ko-KR" sz="1000" b="1" smtClean="0"/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0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1000" b="1" i="1" smtClean="0">
                            <a:latin typeface="Cambria Math" panose="02040503050406030204" pitchFamily="18" charset="0"/>
                          </a:rPr>
                          <m:t>𝑯</m:t>
                        </m:r>
                      </m:e>
                      <m:sub>
                        <m:r>
                          <a:rPr lang="en-US" altLang="ko-KR" sz="1000" b="1" i="1" smtClean="0">
                            <a:latin typeface="Cambria Math" panose="02040503050406030204" pitchFamily="18" charset="0"/>
                          </a:rPr>
                          <m:t>𝟎</m:t>
                        </m:r>
                      </m:sub>
                    </m:sSub>
                    <m:r>
                      <a:rPr lang="en-US" altLang="ko-KR" sz="1000" b="1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ko-KR" sz="1000" b="1" smtClean="0"/>
                  <a:t>: </a:t>
                </a:r>
              </a:p>
              <a:p>
                <a:pPr marL="88900"/>
                <a:r>
                  <a:rPr lang="ko-KR" altLang="en-US" sz="1000" smtClean="0"/>
                  <a:t>설정할 가설이 진실이 될 확률이 극히 적은 가설</a:t>
                </a:r>
                <a:r>
                  <a:rPr lang="en-US" altLang="ko-KR" sz="1000" smtClean="0"/>
                  <a:t>, </a:t>
                </a:r>
              </a:p>
              <a:p>
                <a:pPr marL="88900"/>
                <a:r>
                  <a:rPr lang="ko-KR" altLang="en-US" sz="1000" smtClean="0"/>
                  <a:t>우리가 알고 있는 사실</a:t>
                </a:r>
                <a:endParaRPr lang="en-US" altLang="ko-KR" sz="1000" smtClean="0"/>
              </a:p>
              <a:p>
                <a:pPr marL="88900" indent="-82550">
                  <a:buFont typeface="Arial" panose="020B0604020202020204" pitchFamily="34" charset="0"/>
                  <a:buChar char="•"/>
                </a:pPr>
                <a:r>
                  <a:rPr lang="ko-KR" altLang="en-US" sz="1000" b="1" smtClean="0"/>
                  <a:t>대립가설</a:t>
                </a:r>
                <a:r>
                  <a:rPr lang="en-US" altLang="ko-KR" sz="1000" b="1" smtClean="0"/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0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1000" b="1" i="1" smtClean="0">
                            <a:latin typeface="Cambria Math" panose="02040503050406030204" pitchFamily="18" charset="0"/>
                          </a:rPr>
                          <m:t>𝑯</m:t>
                        </m:r>
                      </m:e>
                      <m:sub>
                        <m:r>
                          <a:rPr lang="en-US" altLang="ko-KR" sz="1000" b="1" i="1" smtClean="0"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  <m:r>
                      <a:rPr lang="en-US" altLang="ko-KR" sz="1000" b="1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ko-KR" sz="1000" b="1" smtClean="0"/>
                  <a:t>:</a:t>
                </a:r>
              </a:p>
              <a:p>
                <a:pPr marL="88900"/>
                <a:r>
                  <a:rPr lang="ko-KR" altLang="en-US" sz="1000" smtClean="0"/>
                  <a:t>연구를 통해 입증되길 바라는 가설</a:t>
                </a:r>
                <a:endParaRPr lang="en-US" altLang="ko-KR" sz="1000" smtClean="0"/>
              </a:p>
              <a:p>
                <a:pPr marL="88900"/>
                <a:r>
                  <a:rPr lang="ko-KR" altLang="en-US" sz="1000" smtClean="0"/>
                  <a:t>새로운 사실에 관한 주장</a:t>
                </a:r>
                <a:endParaRPr lang="en-US" altLang="ko-KR" sz="1000" smtClean="0"/>
              </a:p>
              <a:p>
                <a:pPr marL="88900"/>
                <a:endParaRPr lang="en-US" altLang="ko-KR" sz="1000"/>
              </a:p>
              <a:p>
                <a:pPr marL="88900" indent="-88900">
                  <a:buFont typeface="Arial" panose="020B0604020202020204" pitchFamily="34" charset="0"/>
                  <a:buChar char="•"/>
                </a:pPr>
                <a:r>
                  <a:rPr lang="en-US" altLang="ko-KR" sz="1000" b="1" smtClean="0"/>
                  <a:t>1</a:t>
                </a:r>
                <a:r>
                  <a:rPr lang="ko-KR" altLang="en-US" sz="1000" b="1" smtClean="0"/>
                  <a:t>종 오류</a:t>
                </a:r>
                <a:r>
                  <a:rPr lang="en-US" altLang="ko-KR" sz="1000" b="1" smtClean="0"/>
                  <a:t>: </a:t>
                </a:r>
                <a:r>
                  <a:rPr lang="ko-KR" altLang="en-US" sz="1000" smtClean="0"/>
                  <a:t>귀무가설이 옳은데도 귀무가설을 기각하는 오류</a:t>
                </a:r>
                <a:endParaRPr lang="en-US" altLang="ko-KR" sz="1000" smtClean="0"/>
              </a:p>
              <a:p>
                <a:pPr marL="88900" indent="-88900">
                  <a:buFont typeface="Arial" panose="020B0604020202020204" pitchFamily="34" charset="0"/>
                  <a:buChar char="•"/>
                </a:pPr>
                <a:r>
                  <a:rPr lang="en-US" altLang="ko-KR" sz="1000" b="1" smtClean="0"/>
                  <a:t>2</a:t>
                </a:r>
                <a:r>
                  <a:rPr lang="ko-KR" altLang="en-US" sz="1000" b="1" smtClean="0"/>
                  <a:t>종 오류</a:t>
                </a:r>
                <a:r>
                  <a:rPr lang="en-US" altLang="ko-KR" sz="1000" b="1" smtClean="0"/>
                  <a:t>: </a:t>
                </a:r>
                <a:r>
                  <a:rPr lang="ko-KR" altLang="en-US" sz="1000" smtClean="0"/>
                  <a:t>귀무가설이 옳지 않은데도 귀무가설을 채택하는 오류</a:t>
                </a:r>
                <a:endParaRPr lang="en-US" altLang="ko-KR" sz="1000"/>
              </a:p>
            </p:txBody>
          </p:sp>
        </mc:Choice>
        <mc:Fallback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40000" y="3926091"/>
                <a:ext cx="3515341" cy="1477328"/>
              </a:xfrm>
              <a:prstGeom prst="rect">
                <a:avLst/>
              </a:prstGeom>
              <a:blipFill rotWithShape="0">
                <a:blip r:embed="rId4"/>
                <a:stretch>
                  <a:fillRect b="-165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" name="그림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153" y="4736757"/>
            <a:ext cx="159495" cy="283732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152" y="3051258"/>
            <a:ext cx="159495" cy="283732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153" y="6394650"/>
            <a:ext cx="159495" cy="283732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1256" y="1568872"/>
            <a:ext cx="159495" cy="283732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5986656" y="6136406"/>
            <a:ext cx="20340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latinLnBrk="0">
              <a:defRPr sz="110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defRPr>
            </a:lvl1pPr>
          </a:lstStyle>
          <a:p>
            <a:r>
              <a:rPr lang="en-US" altLang="ko-KR" sz="1000" smtClean="0"/>
              <a:t>Mean of x 111.7036</a:t>
            </a:r>
            <a:r>
              <a:rPr lang="ko-KR" altLang="en-US" sz="1000" smtClean="0"/>
              <a:t>이 </a:t>
            </a:r>
            <a:endParaRPr lang="en-US" altLang="ko-KR" sz="1000"/>
          </a:p>
          <a:p>
            <a:r>
              <a:rPr lang="en-US" altLang="ko-KR" sz="1000" smtClean="0"/>
              <a:t>110.2098</a:t>
            </a:r>
            <a:r>
              <a:rPr lang="ko-KR" altLang="en-US" sz="1000" smtClean="0"/>
              <a:t>과 </a:t>
            </a:r>
            <a:r>
              <a:rPr lang="en-US" altLang="ko-KR" sz="1000" smtClean="0"/>
              <a:t>113.1974 </a:t>
            </a:r>
            <a:r>
              <a:rPr lang="ko-KR" altLang="en-US" sz="1000" smtClean="0"/>
              <a:t>사이에 있음</a:t>
            </a:r>
            <a:endParaRPr lang="en-US" altLang="ko-KR" sz="1000"/>
          </a:p>
        </p:txBody>
      </p:sp>
      <p:cxnSp>
        <p:nvCxnSpPr>
          <p:cNvPr id="26" name="직선 화살표 연결선 25"/>
          <p:cNvCxnSpPr/>
          <p:nvPr/>
        </p:nvCxnSpPr>
        <p:spPr>
          <a:xfrm>
            <a:off x="6203301" y="6136406"/>
            <a:ext cx="129546" cy="93797"/>
          </a:xfrm>
          <a:prstGeom prst="straightConnector1">
            <a:avLst/>
          </a:prstGeom>
          <a:ln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그림 2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1256" y="5889035"/>
            <a:ext cx="159495" cy="283732"/>
          </a:xfrm>
          <a:prstGeom prst="rect">
            <a:avLst/>
          </a:prstGeom>
        </p:spPr>
      </p:pic>
      <p:sp>
        <p:nvSpPr>
          <p:cNvPr id="35" name="TextBox 34"/>
          <p:cNvSpPr txBox="1"/>
          <p:nvPr/>
        </p:nvSpPr>
        <p:spPr>
          <a:xfrm>
            <a:off x="1856590" y="2177450"/>
            <a:ext cx="1756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latinLnBrk="0">
              <a:defRPr sz="110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defRPr>
            </a:lvl1pPr>
          </a:lstStyle>
          <a:p>
            <a:r>
              <a:rPr lang="en-US" altLang="ko-KR" sz="1600" smtClean="0"/>
              <a:t>]</a:t>
            </a:r>
            <a:endParaRPr lang="en-US" altLang="ko-KR" sz="1600"/>
          </a:p>
        </p:txBody>
      </p:sp>
      <p:sp>
        <p:nvSpPr>
          <p:cNvPr id="36" name="TextBox 35"/>
          <p:cNvSpPr txBox="1"/>
          <p:nvPr/>
        </p:nvSpPr>
        <p:spPr>
          <a:xfrm>
            <a:off x="1856590" y="2580059"/>
            <a:ext cx="1756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latinLnBrk="0">
              <a:defRPr sz="110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defRPr>
            </a:lvl1pPr>
          </a:lstStyle>
          <a:p>
            <a:r>
              <a:rPr lang="en-US" altLang="ko-KR" sz="1600" smtClean="0"/>
              <a:t>]</a:t>
            </a:r>
            <a:endParaRPr lang="en-US" altLang="ko-KR" sz="1600"/>
          </a:p>
        </p:txBody>
      </p:sp>
      <p:sp>
        <p:nvSpPr>
          <p:cNvPr id="38" name="TextBox 37"/>
          <p:cNvSpPr txBox="1"/>
          <p:nvPr/>
        </p:nvSpPr>
        <p:spPr>
          <a:xfrm>
            <a:off x="1963297" y="2237264"/>
            <a:ext cx="75868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latinLnBrk="0">
              <a:defRPr sz="110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defRPr>
            </a:lvl1pPr>
          </a:lstStyle>
          <a:p>
            <a:r>
              <a:rPr lang="ko-KR" altLang="en-US" sz="1000" smtClean="0"/>
              <a:t>구간추정량</a:t>
            </a:r>
            <a:endParaRPr lang="en-US" altLang="ko-KR" sz="1000"/>
          </a:p>
        </p:txBody>
      </p:sp>
      <p:sp>
        <p:nvSpPr>
          <p:cNvPr id="39" name="TextBox 38"/>
          <p:cNvSpPr txBox="1"/>
          <p:nvPr/>
        </p:nvSpPr>
        <p:spPr>
          <a:xfrm>
            <a:off x="1963297" y="2639034"/>
            <a:ext cx="75868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latinLnBrk="0">
              <a:defRPr sz="110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defRPr>
            </a:lvl1pPr>
          </a:lstStyle>
          <a:p>
            <a:r>
              <a:rPr lang="ko-KR" altLang="en-US" sz="1000" smtClean="0"/>
              <a:t>점추정량</a:t>
            </a:r>
            <a:endParaRPr lang="en-US" altLang="ko-KR" sz="1000"/>
          </a:p>
        </p:txBody>
      </p:sp>
      <p:sp>
        <p:nvSpPr>
          <p:cNvPr id="41" name="모서리가 둥근 직사각형 40"/>
          <p:cNvSpPr/>
          <p:nvPr/>
        </p:nvSpPr>
        <p:spPr>
          <a:xfrm>
            <a:off x="1393361" y="1965278"/>
            <a:ext cx="809907" cy="156949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3" name="직선 화살표 연결선 42"/>
          <p:cNvCxnSpPr>
            <a:endCxn id="45" idx="1"/>
          </p:cNvCxnSpPr>
          <p:nvPr/>
        </p:nvCxnSpPr>
        <p:spPr>
          <a:xfrm>
            <a:off x="2203268" y="2041088"/>
            <a:ext cx="589994" cy="0"/>
          </a:xfrm>
          <a:prstGeom prst="straightConnector1">
            <a:avLst/>
          </a:prstGeom>
          <a:ln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2793262" y="1852604"/>
            <a:ext cx="20340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latinLnBrk="0">
              <a:defRPr sz="110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defRPr>
            </a:lvl1pPr>
          </a:lstStyle>
          <a:p>
            <a:r>
              <a:rPr lang="en-US" altLang="ko-KR" sz="1000" smtClean="0"/>
              <a:t>p-value</a:t>
            </a:r>
            <a:r>
              <a:rPr lang="ko-KR" altLang="en-US" sz="1000" smtClean="0"/>
              <a:t>가 </a:t>
            </a:r>
            <a:r>
              <a:rPr lang="en-US" altLang="ko-KR" sz="1000" smtClean="0"/>
              <a:t>0.05</a:t>
            </a:r>
            <a:r>
              <a:rPr lang="ko-KR" altLang="en-US" sz="1000" smtClean="0"/>
              <a:t>보다 작으므로 귀무가설을 기각함</a:t>
            </a:r>
            <a:endParaRPr lang="en-US" altLang="ko-KR" sz="1000"/>
          </a:p>
        </p:txBody>
      </p:sp>
      <p:pic>
        <p:nvPicPr>
          <p:cNvPr id="47" name="그림 46"/>
          <p:cNvPicPr>
            <a:picLocks noChangeAspect="1"/>
          </p:cNvPicPr>
          <p:nvPr/>
        </p:nvPicPr>
        <p:blipFill rotWithShape="1">
          <a:blip r:embed="rId6"/>
          <a:srcRect t="17087" r="34759"/>
          <a:stretch/>
        </p:blipFill>
        <p:spPr>
          <a:xfrm>
            <a:off x="4742383" y="1579918"/>
            <a:ext cx="944581" cy="657346"/>
          </a:xfrm>
          <a:prstGeom prst="rect">
            <a:avLst/>
          </a:prstGeom>
        </p:spPr>
      </p:pic>
      <p:sp>
        <p:nvSpPr>
          <p:cNvPr id="48" name="TextBox 47"/>
          <p:cNvSpPr txBox="1"/>
          <p:nvPr/>
        </p:nvSpPr>
        <p:spPr>
          <a:xfrm>
            <a:off x="4609048" y="1180027"/>
            <a:ext cx="13868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latinLnBrk="0">
              <a:defRPr sz="110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defRPr>
            </a:lvl1pPr>
          </a:lstStyle>
          <a:p>
            <a:pPr marL="87313" indent="-87313">
              <a:buFont typeface="Arial" panose="020B0604020202020204" pitchFamily="34" charset="0"/>
              <a:buChar char="•"/>
            </a:pPr>
            <a:r>
              <a:rPr lang="ko-KR" altLang="en-US" sz="1000" smtClean="0"/>
              <a:t>줄기잎그림</a:t>
            </a:r>
            <a:endParaRPr lang="en-US" altLang="ko-KR" sz="1000"/>
          </a:p>
          <a:p>
            <a:r>
              <a:rPr lang="en-US" altLang="ko-KR" sz="1000" smtClean="0"/>
              <a:t>: </a:t>
            </a:r>
            <a:r>
              <a:rPr lang="ko-KR" altLang="en-US" sz="1000" smtClean="0"/>
              <a:t>계산랑이 적음</a:t>
            </a:r>
            <a:endParaRPr lang="en-US" altLang="ko-KR" sz="1000"/>
          </a:p>
        </p:txBody>
      </p:sp>
      <p:sp>
        <p:nvSpPr>
          <p:cNvPr id="49" name="TextBox 48"/>
          <p:cNvSpPr txBox="1"/>
          <p:nvPr/>
        </p:nvSpPr>
        <p:spPr>
          <a:xfrm>
            <a:off x="7621328" y="3368770"/>
            <a:ext cx="264607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latinLnBrk="0">
              <a:defRPr sz="110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defRPr>
            </a:lvl1pPr>
          </a:lstStyle>
          <a:p>
            <a:r>
              <a:rPr lang="en-US" altLang="ko-KR" sz="1000" smtClean="0"/>
              <a:t>mu: </a:t>
            </a:r>
            <a:r>
              <a:rPr lang="ko-KR" altLang="en-US" sz="1000" smtClean="0"/>
              <a:t>검정하고자 하는 평균값</a:t>
            </a:r>
            <a:endParaRPr lang="en-US" altLang="ko-KR" sz="1000" smtClean="0"/>
          </a:p>
          <a:p>
            <a:r>
              <a:rPr lang="en-US" altLang="ko-KR" sz="1000"/>
              <a:t>a</a:t>
            </a:r>
            <a:r>
              <a:rPr lang="en-US" altLang="ko-KR" sz="1000" smtClean="0"/>
              <a:t>lternative=‘greater’</a:t>
            </a:r>
            <a:r>
              <a:rPr lang="ko-KR" altLang="en-US" sz="1000" smtClean="0"/>
              <a:t>적혀있으면 단측검정</a:t>
            </a:r>
            <a:r>
              <a:rPr lang="en-US" altLang="ko-KR" sz="1000" smtClean="0"/>
              <a:t>,</a:t>
            </a:r>
          </a:p>
          <a:p>
            <a:pPr indent="896938"/>
            <a:r>
              <a:rPr lang="ko-KR" altLang="en-US" sz="1000" smtClean="0"/>
              <a:t>생략이면 양측검정</a:t>
            </a:r>
            <a:endParaRPr lang="en-US" altLang="ko-KR" sz="1000"/>
          </a:p>
        </p:txBody>
      </p:sp>
      <p:cxnSp>
        <p:nvCxnSpPr>
          <p:cNvPr id="50" name="직선 화살표 연결선 49"/>
          <p:cNvCxnSpPr/>
          <p:nvPr/>
        </p:nvCxnSpPr>
        <p:spPr>
          <a:xfrm>
            <a:off x="7050317" y="3489456"/>
            <a:ext cx="589994" cy="0"/>
          </a:xfrm>
          <a:prstGeom prst="straightConnector1">
            <a:avLst/>
          </a:prstGeom>
          <a:ln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모서리가 둥근 직사각형 50"/>
          <p:cNvSpPr/>
          <p:nvPr/>
        </p:nvSpPr>
        <p:spPr>
          <a:xfrm>
            <a:off x="6689969" y="3398991"/>
            <a:ext cx="312254" cy="156949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모서리가 둥근 직사각형 51"/>
          <p:cNvSpPr/>
          <p:nvPr/>
        </p:nvSpPr>
        <p:spPr>
          <a:xfrm>
            <a:off x="6377714" y="4113094"/>
            <a:ext cx="459367" cy="156949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3751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7989"/>
            <a:ext cx="4276222" cy="6148739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rcRect b="54874"/>
          <a:stretch/>
        </p:blipFill>
        <p:spPr>
          <a:xfrm>
            <a:off x="5064195" y="625771"/>
            <a:ext cx="4639623" cy="325825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592205" y="2182656"/>
            <a:ext cx="156864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latinLnBrk="0">
              <a:defRPr sz="110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defRPr>
            </a:lvl1pPr>
          </a:lstStyle>
          <a:p>
            <a:pPr marL="87313" indent="-87313">
              <a:buFontTx/>
              <a:buChar char="-"/>
            </a:pPr>
            <a:r>
              <a:rPr lang="en-US" altLang="ko-KR" sz="1000" smtClean="0"/>
              <a:t>IQR = Q3-Q1</a:t>
            </a:r>
          </a:p>
          <a:p>
            <a:pPr marL="87313" indent="-87313">
              <a:buFontTx/>
              <a:buChar char="-"/>
            </a:pPr>
            <a:r>
              <a:rPr lang="ko-KR" altLang="en-US" sz="1000" smtClean="0"/>
              <a:t>상한선 </a:t>
            </a:r>
            <a:r>
              <a:rPr lang="en-US" altLang="ko-KR" sz="1000" smtClean="0"/>
              <a:t>= Q3 + IQR x 1.5</a:t>
            </a:r>
          </a:p>
          <a:p>
            <a:pPr marL="87313" indent="-87313">
              <a:buFontTx/>
              <a:buChar char="-"/>
            </a:pPr>
            <a:r>
              <a:rPr lang="ko-KR" altLang="en-US" sz="1000" smtClean="0"/>
              <a:t>하한선 </a:t>
            </a:r>
            <a:r>
              <a:rPr lang="en-US" altLang="ko-KR" sz="1000" smtClean="0"/>
              <a:t>= Q1 - IQR x 1.5</a:t>
            </a:r>
            <a:endParaRPr lang="en-US" altLang="ko-KR" sz="100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629" y="2594788"/>
            <a:ext cx="159495" cy="283732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629" y="6252388"/>
            <a:ext cx="159495" cy="28373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481825" y="6289899"/>
            <a:ext cx="22615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latinLnBrk="0">
              <a:defRPr sz="110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defRPr>
            </a:lvl1pPr>
          </a:lstStyle>
          <a:p>
            <a:pPr marL="87313" indent="-87313">
              <a:buFontTx/>
              <a:buChar char="-"/>
            </a:pPr>
            <a:r>
              <a:rPr lang="ko-KR" altLang="en-US" sz="1000" smtClean="0"/>
              <a:t>명목척도는 범주 구분을 위한 척도</a:t>
            </a:r>
            <a:endParaRPr lang="en-US" altLang="ko-KR" sz="100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2955" y="2878154"/>
            <a:ext cx="159495" cy="28373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354308" y="3884022"/>
            <a:ext cx="391161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latinLnBrk="0">
              <a:defRPr sz="110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defRPr>
            </a:lvl1pPr>
          </a:lstStyle>
          <a:p>
            <a:pPr marL="87313" indent="-87313">
              <a:buFont typeface="Arial" panose="020B0604020202020204" pitchFamily="34" charset="0"/>
              <a:buChar char="•"/>
            </a:pPr>
            <a:r>
              <a:rPr lang="ko-KR" altLang="en-US" sz="1000" smtClean="0"/>
              <a:t>분산분석</a:t>
            </a:r>
            <a:endParaRPr lang="en-US" altLang="ko-KR" sz="1000"/>
          </a:p>
          <a:p>
            <a:r>
              <a:rPr lang="en-US" altLang="ko-KR" sz="1000" smtClean="0"/>
              <a:t>: </a:t>
            </a:r>
            <a:r>
              <a:rPr lang="ko-KR" altLang="en-US" sz="1000" smtClean="0"/>
              <a:t>세 집단 이상의 평균에 통계적으로 유의한 차이가 있는지 검정하는 방법</a:t>
            </a:r>
            <a:endParaRPr lang="en-US" altLang="ko-KR" sz="1000" smtClean="0"/>
          </a:p>
          <a:p>
            <a:r>
              <a:rPr lang="en-US" altLang="ko-KR" sz="1000" smtClean="0"/>
              <a:t>- </a:t>
            </a:r>
            <a:r>
              <a:rPr lang="ko-KR" altLang="en-US" sz="1000" smtClean="0"/>
              <a:t>귀무가설은 세 집단 이상의 모집단 평균이 서로 같음</a:t>
            </a:r>
            <a:endParaRPr lang="en-US" altLang="ko-KR" sz="1000"/>
          </a:p>
        </p:txBody>
      </p:sp>
      <p:sp>
        <p:nvSpPr>
          <p:cNvPr id="10" name="TextBox 9"/>
          <p:cNvSpPr txBox="1"/>
          <p:nvPr/>
        </p:nvSpPr>
        <p:spPr>
          <a:xfrm>
            <a:off x="6722102" y="2917828"/>
            <a:ext cx="232610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latinLnBrk="0">
              <a:defRPr sz="110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defRPr>
            </a:lvl1pPr>
          </a:lstStyle>
          <a:p>
            <a:r>
              <a:rPr lang="ko-KR" altLang="en-US" sz="1000" smtClean="0"/>
              <a:t>자유도가 </a:t>
            </a:r>
            <a:r>
              <a:rPr lang="en-US" altLang="ko-KR" sz="1000" smtClean="0"/>
              <a:t>5</a:t>
            </a:r>
            <a:r>
              <a:rPr lang="ko-KR" altLang="en-US" sz="1000" smtClean="0"/>
              <a:t>이므로 관측 수는 </a:t>
            </a:r>
            <a:r>
              <a:rPr lang="en-US" altLang="ko-KR" sz="1000" smtClean="0"/>
              <a:t>6</a:t>
            </a:r>
            <a:endParaRPr lang="en-US" altLang="ko-KR" sz="1000"/>
          </a:p>
        </p:txBody>
      </p:sp>
    </p:spTree>
    <p:extLst>
      <p:ext uri="{BB962C8B-B14F-4D97-AF65-F5344CB8AC3E}">
        <p14:creationId xmlns:p14="http://schemas.microsoft.com/office/powerpoint/2010/main" val="1833992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t="69641" r="14313"/>
          <a:stretch/>
        </p:blipFill>
        <p:spPr>
          <a:xfrm>
            <a:off x="5076824" y="1079862"/>
            <a:ext cx="4810779" cy="2246811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8216" b="78472"/>
          <a:stretch/>
        </p:blipFill>
        <p:spPr>
          <a:xfrm>
            <a:off x="123825" y="4848225"/>
            <a:ext cx="4629150" cy="147637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rcRect t="43768"/>
          <a:stretch/>
        </p:blipFill>
        <p:spPr>
          <a:xfrm>
            <a:off x="123825" y="704850"/>
            <a:ext cx="4734670" cy="4143375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457" y="4946102"/>
            <a:ext cx="159495" cy="283732"/>
          </a:xfrm>
          <a:prstGeom prst="rect">
            <a:avLst/>
          </a:prstGeom>
        </p:spPr>
      </p:pic>
      <p:sp>
        <p:nvSpPr>
          <p:cNvPr id="7" name="모서리가 둥근 직사각형 6"/>
          <p:cNvSpPr/>
          <p:nvPr/>
        </p:nvSpPr>
        <p:spPr>
          <a:xfrm>
            <a:off x="1810309" y="3559951"/>
            <a:ext cx="890898" cy="156949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3173573" y="3499655"/>
            <a:ext cx="315880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latinLnBrk="0">
              <a:defRPr sz="110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defRPr>
            </a:lvl1pPr>
          </a:lstStyle>
          <a:p>
            <a:r>
              <a:rPr lang="ko-KR" altLang="en-US" sz="1000" smtClean="0"/>
              <a:t>유의수준 </a:t>
            </a:r>
            <a:r>
              <a:rPr lang="en-US" altLang="ko-KR" sz="1000" smtClean="0"/>
              <a:t>0.01</a:t>
            </a:r>
            <a:r>
              <a:rPr lang="ko-KR" altLang="en-US" sz="1000" smtClean="0"/>
              <a:t>보다 크므로 귀무가설을 기각하지 못한다</a:t>
            </a:r>
            <a:endParaRPr lang="en-US" altLang="ko-KR" sz="1000"/>
          </a:p>
        </p:txBody>
      </p:sp>
      <p:cxnSp>
        <p:nvCxnSpPr>
          <p:cNvPr id="10" name="직선 화살표 연결선 9"/>
          <p:cNvCxnSpPr/>
          <p:nvPr/>
        </p:nvCxnSpPr>
        <p:spPr>
          <a:xfrm>
            <a:off x="2743200" y="3622766"/>
            <a:ext cx="507506" cy="0"/>
          </a:xfrm>
          <a:prstGeom prst="straightConnector1">
            <a:avLst/>
          </a:prstGeom>
          <a:ln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그림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2114" y="2856044"/>
            <a:ext cx="159495" cy="283732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8549485" y="2120503"/>
            <a:ext cx="98525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latinLnBrk="0">
              <a:defRPr sz="110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defRPr>
            </a:lvl1pPr>
          </a:lstStyle>
          <a:p>
            <a:r>
              <a:rPr lang="en-US" altLang="ko-KR" sz="1000" smtClean="0"/>
              <a:t>4</a:t>
            </a:r>
            <a:r>
              <a:rPr lang="ko-KR" altLang="en-US" sz="1000" smtClean="0"/>
              <a:t>가지</a:t>
            </a:r>
            <a:endParaRPr lang="en-US" altLang="ko-KR" sz="1000" smtClean="0"/>
          </a:p>
          <a:p>
            <a:r>
              <a:rPr lang="ko-KR" altLang="en-US" sz="1000" smtClean="0"/>
              <a:t>① 선형성</a:t>
            </a:r>
            <a:endParaRPr lang="en-US" altLang="ko-KR" sz="1000" smtClean="0"/>
          </a:p>
          <a:p>
            <a:r>
              <a:rPr lang="ko-KR" altLang="en-US" sz="1000" smtClean="0"/>
              <a:t>② 독립성</a:t>
            </a:r>
            <a:endParaRPr lang="en-US" altLang="ko-KR" sz="1000" smtClean="0"/>
          </a:p>
          <a:p>
            <a:r>
              <a:rPr lang="ko-KR" altLang="en-US" sz="1000" smtClean="0"/>
              <a:t>③ 등분산성</a:t>
            </a:r>
            <a:endParaRPr lang="en-US" altLang="ko-KR" sz="1000" smtClean="0"/>
          </a:p>
          <a:p>
            <a:r>
              <a:rPr lang="ko-KR" altLang="en-US" sz="1000" smtClean="0"/>
              <a:t>④ 정규성</a:t>
            </a:r>
            <a:endParaRPr lang="en-US" altLang="ko-KR" sz="1000"/>
          </a:p>
        </p:txBody>
      </p:sp>
      <p:sp>
        <p:nvSpPr>
          <p:cNvPr id="13" name="TextBox 12"/>
          <p:cNvSpPr txBox="1"/>
          <p:nvPr/>
        </p:nvSpPr>
        <p:spPr>
          <a:xfrm>
            <a:off x="6675293" y="552937"/>
            <a:ext cx="217523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latinLnBrk="0">
              <a:defRPr sz="110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defRPr>
            </a:lvl1pPr>
          </a:lstStyle>
          <a:p>
            <a:pPr marL="87313" indent="-87313">
              <a:buFont typeface="Arial" panose="020B0604020202020204" pitchFamily="34" charset="0"/>
              <a:buChar char="•"/>
            </a:pPr>
            <a:r>
              <a:rPr lang="ko-KR" altLang="en-US" sz="1000" b="1" smtClean="0"/>
              <a:t>스피어만</a:t>
            </a:r>
            <a:r>
              <a:rPr lang="en-US" altLang="ko-KR" sz="1000" b="1" smtClean="0"/>
              <a:t>: </a:t>
            </a:r>
            <a:r>
              <a:rPr lang="ko-KR" altLang="en-US" sz="1000" smtClean="0"/>
              <a:t>순서형</a:t>
            </a:r>
            <a:r>
              <a:rPr lang="en-US" altLang="ko-KR" sz="1000" smtClean="0"/>
              <a:t>(</a:t>
            </a:r>
            <a:r>
              <a:rPr lang="ko-KR" altLang="en-US" sz="1000" smtClean="0"/>
              <a:t>서열 척도</a:t>
            </a:r>
            <a:r>
              <a:rPr lang="en-US" altLang="ko-KR" sz="1000" smtClean="0"/>
              <a:t>)</a:t>
            </a:r>
          </a:p>
          <a:p>
            <a:pPr marL="539750" indent="87313"/>
            <a:r>
              <a:rPr lang="ko-KR" altLang="en-US" sz="1000" smtClean="0"/>
              <a:t>선형</a:t>
            </a:r>
            <a:r>
              <a:rPr lang="en-US" altLang="ko-KR" sz="1000" smtClean="0"/>
              <a:t>, </a:t>
            </a:r>
            <a:r>
              <a:rPr lang="ko-KR" altLang="en-US" sz="1000" smtClean="0"/>
              <a:t>비선형 모두 가능</a:t>
            </a:r>
            <a:endParaRPr lang="en-US" altLang="ko-KR" sz="1000" smtClean="0"/>
          </a:p>
          <a:p>
            <a:pPr marL="539750" indent="87313"/>
            <a:r>
              <a:rPr lang="ko-KR" altLang="en-US" sz="1000" smtClean="0"/>
              <a:t>연속형</a:t>
            </a:r>
            <a:r>
              <a:rPr lang="en-US" altLang="ko-KR" sz="1000" smtClean="0"/>
              <a:t>, </a:t>
            </a:r>
            <a:r>
              <a:rPr lang="ko-KR" altLang="en-US" sz="1000" smtClean="0"/>
              <a:t>이산형 모두 가능</a:t>
            </a:r>
            <a:endParaRPr lang="en-US" altLang="ko-KR" sz="1000"/>
          </a:p>
        </p:txBody>
      </p:sp>
      <p:sp>
        <p:nvSpPr>
          <p:cNvPr id="14" name="TextBox 13"/>
          <p:cNvSpPr txBox="1"/>
          <p:nvPr/>
        </p:nvSpPr>
        <p:spPr>
          <a:xfrm>
            <a:off x="5076824" y="552937"/>
            <a:ext cx="217523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latinLnBrk="0">
              <a:defRPr sz="110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defRPr>
            </a:lvl1pPr>
          </a:lstStyle>
          <a:p>
            <a:pPr marL="87313" indent="-87313">
              <a:buFont typeface="Arial" panose="020B0604020202020204" pitchFamily="34" charset="0"/>
              <a:buChar char="•"/>
            </a:pPr>
            <a:r>
              <a:rPr lang="ko-KR" altLang="en-US" sz="1000" b="1" smtClean="0"/>
              <a:t>피어슨</a:t>
            </a:r>
            <a:r>
              <a:rPr lang="en-US" altLang="ko-KR" sz="1000" b="1" smtClean="0"/>
              <a:t>:   </a:t>
            </a:r>
            <a:r>
              <a:rPr lang="ko-KR" altLang="en-US" sz="1000" smtClean="0"/>
              <a:t>연속형만</a:t>
            </a:r>
            <a:endParaRPr lang="en-US" altLang="ko-KR" sz="1000" smtClean="0"/>
          </a:p>
          <a:p>
            <a:pPr marL="539750"/>
            <a:r>
              <a:rPr lang="ko-KR" altLang="en-US" sz="1000" smtClean="0"/>
              <a:t>선형만 가능</a:t>
            </a:r>
            <a:endParaRPr lang="en-US" altLang="ko-KR" sz="1000" smtClean="0"/>
          </a:p>
          <a:p>
            <a:pPr marL="539750"/>
            <a:r>
              <a:rPr lang="ko-KR" altLang="en-US" sz="1000" smtClean="0"/>
              <a:t>등간척도</a:t>
            </a:r>
            <a:r>
              <a:rPr lang="en-US" altLang="ko-KR" sz="1000" smtClean="0"/>
              <a:t>, </a:t>
            </a:r>
            <a:r>
              <a:rPr lang="ko-KR" altLang="en-US" sz="1000" smtClean="0"/>
              <a:t>비율척도</a:t>
            </a:r>
            <a:endParaRPr lang="en-US" altLang="ko-KR" sz="1000" smtClean="0"/>
          </a:p>
          <a:p>
            <a:pPr marL="539750"/>
            <a:r>
              <a:rPr lang="ko-KR" altLang="en-US" sz="1000" smtClean="0"/>
              <a:t>정규성 가정함</a:t>
            </a:r>
            <a:endParaRPr lang="en-US" altLang="ko-KR" sz="1000" smtClean="0"/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8353" y="1443472"/>
            <a:ext cx="159495" cy="283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43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b="27055"/>
          <a:stretch/>
        </p:blipFill>
        <p:spPr>
          <a:xfrm>
            <a:off x="69226" y="652716"/>
            <a:ext cx="4788524" cy="3623193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9200" y="767813"/>
            <a:ext cx="4876800" cy="2010645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9200" y="2689633"/>
            <a:ext cx="4811846" cy="3149192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/>
              <p:cNvSpPr txBox="1"/>
              <p:nvPr/>
            </p:nvSpPr>
            <p:spPr>
              <a:xfrm>
                <a:off x="6238311" y="5116941"/>
                <a:ext cx="2458578" cy="38478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latinLnBrk="0">
                  <a:defRPr sz="1100">
                    <a:solidFill>
                      <a:schemeClr val="accent1">
                        <a:lumMod val="75000"/>
                      </a:schemeClr>
                    </a:solidFill>
                    <a:latin typeface="Arial Narrow" panose="020B0606020202030204" pitchFamily="34" charset="0"/>
                    <a:ea typeface="LG스마트체 Regular" panose="020B0600000101010101" pitchFamily="50" charset="-127"/>
                  </a:defRPr>
                </a:lvl1pPr>
              </a:lstStyle>
              <a:p>
                <a14:m>
                  <m:oMath xmlns:m="http://schemas.openxmlformats.org/officeDocument/2006/math">
                    <m:f>
                      <m:fPr>
                        <m:ctrlPr>
                          <a:rPr lang="en-US" altLang="ko-KR" sz="1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ko-KR" altLang="en-US" sz="1000" i="1">
                            <a:latin typeface="Cambria Math" panose="02040503050406030204" pitchFamily="18" charset="0"/>
                          </a:rPr>
                          <m:t>남</m:t>
                        </m:r>
                        <m:r>
                          <a:rPr lang="ko-KR" altLang="en-US" sz="1000" i="1" smtClean="0">
                            <a:latin typeface="Cambria Math" panose="02040503050406030204" pitchFamily="18" charset="0"/>
                          </a:rPr>
                          <m:t>학</m:t>
                        </m:r>
                        <m:r>
                          <a:rPr lang="ko-KR" altLang="en-US" sz="1000" i="1">
                            <a:latin typeface="Cambria Math" panose="02040503050406030204" pitchFamily="18" charset="0"/>
                          </a:rPr>
                          <m:t>생</m:t>
                        </m:r>
                        <m:r>
                          <a:rPr lang="ko-KR" altLang="en-US" sz="1000" i="1" smtClean="0">
                            <a:latin typeface="Cambria Math" panose="02040503050406030204" pitchFamily="18" charset="0"/>
                          </a:rPr>
                          <m:t>이</m:t>
                        </m:r>
                        <m:r>
                          <a:rPr lang="ko-KR" altLang="en-US" sz="1000" i="1">
                            <a:latin typeface="Cambria Math" panose="02040503050406030204" pitchFamily="18" charset="0"/>
                          </a:rPr>
                          <m:t>고</m:t>
                        </m:r>
                        <m:r>
                          <a:rPr lang="en-US" altLang="ko-KR" sz="10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ko-KR" altLang="en-US" sz="1000" i="1">
                            <a:latin typeface="Cambria Math" panose="02040503050406030204" pitchFamily="18" charset="0"/>
                          </a:rPr>
                          <m:t>사</m:t>
                        </m:r>
                        <m:r>
                          <a:rPr lang="ko-KR" altLang="en-US" sz="1000" i="1" smtClean="0">
                            <a:latin typeface="Cambria Math" panose="02040503050406030204" pitchFamily="18" charset="0"/>
                          </a:rPr>
                          <m:t>과</m:t>
                        </m:r>
                        <m:r>
                          <a:rPr lang="en-US" altLang="ko-KR" sz="10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ko-KR" altLang="en-US" sz="1000" i="1">
                            <a:latin typeface="Cambria Math" panose="02040503050406030204" pitchFamily="18" charset="0"/>
                          </a:rPr>
                          <m:t>좋</m:t>
                        </m:r>
                        <m:r>
                          <a:rPr lang="ko-KR" altLang="en-US" sz="1000" i="1" smtClean="0">
                            <a:latin typeface="Cambria Math" panose="02040503050406030204" pitchFamily="18" charset="0"/>
                          </a:rPr>
                          <m:t>아</m:t>
                        </m:r>
                        <m:r>
                          <a:rPr lang="ko-KR" altLang="en-US" sz="1000" i="1">
                            <a:latin typeface="Cambria Math" panose="02040503050406030204" pitchFamily="18" charset="0"/>
                          </a:rPr>
                          <m:t>함</m:t>
                        </m:r>
                      </m:num>
                      <m:den>
                        <m:r>
                          <a:rPr lang="ko-KR" altLang="en-US" sz="1000" i="1">
                            <a:latin typeface="Cambria Math" panose="02040503050406030204" pitchFamily="18" charset="0"/>
                          </a:rPr>
                          <m:t>전</m:t>
                        </m:r>
                        <m:r>
                          <a:rPr lang="ko-KR" altLang="en-US" sz="1000" i="1" smtClean="0">
                            <a:latin typeface="Cambria Math" panose="02040503050406030204" pitchFamily="18" charset="0"/>
                          </a:rPr>
                          <m:t>체</m:t>
                        </m:r>
                        <m:r>
                          <a:rPr lang="en-US" altLang="ko-KR" sz="10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ko-KR" altLang="en-US" sz="1000" i="1">
                            <a:latin typeface="Cambria Math" panose="02040503050406030204" pitchFamily="18" charset="0"/>
                          </a:rPr>
                          <m:t>남</m:t>
                        </m:r>
                        <m:r>
                          <a:rPr lang="ko-KR" altLang="en-US" sz="1000" i="1" smtClean="0">
                            <a:latin typeface="Cambria Math" panose="02040503050406030204" pitchFamily="18" charset="0"/>
                          </a:rPr>
                          <m:t>학</m:t>
                        </m:r>
                        <m:r>
                          <a:rPr lang="ko-KR" altLang="en-US" sz="1000" i="1">
                            <a:latin typeface="Cambria Math" panose="02040503050406030204" pitchFamily="18" charset="0"/>
                          </a:rPr>
                          <m:t>생</m:t>
                        </m:r>
                      </m:den>
                    </m:f>
                    <m:r>
                      <a:rPr lang="en-US" altLang="ko-KR" sz="1000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altLang="ko-KR" sz="10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ko-KR" sz="1000" b="0" i="1" smtClean="0">
                            <a:latin typeface="Cambria Math" panose="02040503050406030204" pitchFamily="18" charset="0"/>
                          </a:rPr>
                          <m:t>30</m:t>
                        </m:r>
                      </m:num>
                      <m:den>
                        <m:r>
                          <a:rPr lang="en-US" altLang="ko-KR" sz="1000" b="0" i="1" smtClean="0">
                            <a:latin typeface="Cambria Math" panose="02040503050406030204" pitchFamily="18" charset="0"/>
                          </a:rPr>
                          <m:t>70</m:t>
                        </m:r>
                      </m:den>
                    </m:f>
                    <m:r>
                      <a:rPr lang="en-US" altLang="ko-KR" sz="1000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altLang="ko-KR" sz="10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ko-KR" sz="10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num>
                      <m:den>
                        <m:r>
                          <a:rPr lang="en-US" altLang="ko-KR" sz="1000" b="0" i="1" smtClean="0">
                            <a:latin typeface="Cambria Math" panose="02040503050406030204" pitchFamily="18" charset="0"/>
                          </a:rPr>
                          <m:t>7</m:t>
                        </m:r>
                      </m:den>
                    </m:f>
                  </m:oMath>
                </a14:m>
                <a:r>
                  <a:rPr lang="en-US" altLang="ko-KR" sz="1000" smtClean="0"/>
                  <a:t> </a:t>
                </a:r>
                <a:endParaRPr lang="en-US" altLang="ko-KR" sz="1000"/>
              </a:p>
            </p:txBody>
          </p:sp>
        </mc:Choice>
        <mc:Fallback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38311" y="5116941"/>
                <a:ext cx="2458578" cy="384785"/>
              </a:xfrm>
              <a:prstGeom prst="rect">
                <a:avLst/>
              </a:prstGeom>
              <a:blipFill rotWithShape="0">
                <a:blip r:embed="rId5"/>
                <a:stretch>
                  <a:fillRect b="-468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그림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4260" y="5307538"/>
            <a:ext cx="159495" cy="283732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4260" y="3294494"/>
            <a:ext cx="159495" cy="283732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302445" y="1274170"/>
            <a:ext cx="6693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latinLnBrk="0">
              <a:defRPr sz="110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defRPr>
            </a:lvl1pPr>
          </a:lstStyle>
          <a:p>
            <a:r>
              <a:rPr lang="ko-KR" altLang="en-US" sz="1000" smtClean="0"/>
              <a:t>상관분석</a:t>
            </a:r>
            <a:endParaRPr lang="en-US" altLang="ko-KR" sz="1000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5677909" y="1374816"/>
            <a:ext cx="669345" cy="156949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7159355" y="1199888"/>
            <a:ext cx="28091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latinLnBrk="0">
              <a:defRPr sz="110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defRPr>
            </a:lvl1pPr>
          </a:lstStyle>
          <a:p>
            <a:r>
              <a:rPr lang="ko-KR" altLang="en-US" sz="1000" smtClean="0"/>
              <a:t>상관분석에서 나오는 수치들은 상관계수를 의미함 </a:t>
            </a:r>
            <a:endParaRPr lang="en-US" altLang="ko-KR" sz="1000"/>
          </a:p>
        </p:txBody>
      </p:sp>
      <p:sp>
        <p:nvSpPr>
          <p:cNvPr id="17" name="TextBox 16"/>
          <p:cNvSpPr txBox="1"/>
          <p:nvPr/>
        </p:nvSpPr>
        <p:spPr>
          <a:xfrm>
            <a:off x="6784887" y="3351114"/>
            <a:ext cx="28091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latinLnBrk="0">
              <a:defRPr sz="110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defRPr>
            </a:lvl1pPr>
          </a:lstStyle>
          <a:p>
            <a:r>
              <a:rPr lang="ko-KR" altLang="en-US" sz="1000" smtClean="0"/>
              <a:t>수치들은 상관계수이지 분산을 의미하진 않음</a:t>
            </a:r>
            <a:endParaRPr lang="en-US" altLang="ko-KR" sz="1000"/>
          </a:p>
        </p:txBody>
      </p:sp>
      <p:sp>
        <p:nvSpPr>
          <p:cNvPr id="18" name="TextBox 17"/>
          <p:cNvSpPr txBox="1"/>
          <p:nvPr/>
        </p:nvSpPr>
        <p:spPr>
          <a:xfrm>
            <a:off x="8094688" y="2529297"/>
            <a:ext cx="17463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latinLnBrk="0">
              <a:defRPr sz="110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defRPr>
            </a:lvl1pPr>
          </a:lstStyle>
          <a:p>
            <a:r>
              <a:rPr lang="ko-KR" altLang="en-US" sz="1000" smtClean="0"/>
              <a:t>수치들의 절댓값이 높을 수록 강한 상관관계를 가짐</a:t>
            </a:r>
            <a:endParaRPr lang="en-US" altLang="ko-KR" sz="1000"/>
          </a:p>
        </p:txBody>
      </p:sp>
      <p:pic>
        <p:nvPicPr>
          <p:cNvPr id="19" name="그림 1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540" y="1700826"/>
            <a:ext cx="159495" cy="283732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083854" y="1984558"/>
            <a:ext cx="28091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latinLnBrk="0">
              <a:defRPr sz="110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defRPr>
            </a:lvl1pPr>
          </a:lstStyle>
          <a:p>
            <a:r>
              <a:rPr lang="ko-KR" altLang="en-US" sz="1000" smtClean="0"/>
              <a:t>피어슨을 순위형 척도로 변환시키는 것은 옳지 않음</a:t>
            </a:r>
            <a:endParaRPr lang="en-US" altLang="ko-KR" sz="1000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540" y="3729923"/>
            <a:ext cx="159495" cy="283732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3298475" y="3890544"/>
            <a:ext cx="118908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latinLnBrk="0">
              <a:defRPr sz="110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defRPr>
            </a:lvl1pPr>
          </a:lstStyle>
          <a:p>
            <a:r>
              <a:rPr lang="ko-KR" altLang="en-US" sz="1000" smtClean="0"/>
              <a:t>→ 회귀분석의 설명</a:t>
            </a:r>
            <a:endParaRPr lang="en-US" altLang="ko-KR" sz="1000"/>
          </a:p>
        </p:txBody>
      </p:sp>
      <p:sp>
        <p:nvSpPr>
          <p:cNvPr id="23" name="TextBox 22"/>
          <p:cNvSpPr txBox="1"/>
          <p:nvPr/>
        </p:nvSpPr>
        <p:spPr>
          <a:xfrm>
            <a:off x="346126" y="4467477"/>
            <a:ext cx="42347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latinLnBrk="0">
              <a:defRPr sz="110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defRPr>
            </a:lvl1pPr>
          </a:lstStyle>
          <a:p>
            <a:pPr marL="87313" indent="-87313">
              <a:buFont typeface="Arial" panose="020B0604020202020204" pitchFamily="34" charset="0"/>
              <a:buChar char="•"/>
            </a:pPr>
            <a:r>
              <a:rPr lang="en-US" altLang="ko-KR" sz="1000" smtClean="0"/>
              <a:t> </a:t>
            </a:r>
            <a:r>
              <a:rPr lang="ko-KR" altLang="en-US" sz="1000" smtClean="0"/>
              <a:t>회귀분석 </a:t>
            </a:r>
            <a:r>
              <a:rPr lang="en-US" altLang="ko-KR" sz="1000" smtClean="0"/>
              <a:t>vs </a:t>
            </a:r>
            <a:r>
              <a:rPr lang="ko-KR" altLang="en-US" sz="1000" smtClean="0"/>
              <a:t>상관분석</a:t>
            </a:r>
            <a:endParaRPr lang="en-US" altLang="ko-KR" sz="1000" smtClean="0"/>
          </a:p>
          <a:p>
            <a:r>
              <a:rPr lang="ko-KR" altLang="en-US" sz="1000" smtClean="0"/>
              <a:t>회귀분석과 상관분석 둘 다 변수들 간의 연관성을 파악하는 분석법이지만</a:t>
            </a:r>
            <a:endParaRPr lang="en-US" altLang="ko-KR" sz="1000" smtClean="0"/>
          </a:p>
          <a:p>
            <a:r>
              <a:rPr lang="ko-KR" altLang="en-US" sz="1000" smtClean="0"/>
              <a:t>상관분석은 선형적 관계를 갖는 가에 초점을 두고</a:t>
            </a:r>
            <a:endParaRPr lang="en-US" altLang="ko-KR" sz="1000" smtClean="0"/>
          </a:p>
          <a:p>
            <a:r>
              <a:rPr lang="ko-KR" altLang="en-US" sz="1000" smtClean="0"/>
              <a:t>회귀분석은 변수 간의 영향력 크기를 알아보는 분석 방법이라고 생각하면 됨</a:t>
            </a:r>
            <a:endParaRPr lang="en-US" altLang="ko-KR" sz="1000"/>
          </a:p>
        </p:txBody>
      </p:sp>
    </p:spTree>
    <p:extLst>
      <p:ext uri="{BB962C8B-B14F-4D97-AF65-F5344CB8AC3E}">
        <p14:creationId xmlns:p14="http://schemas.microsoft.com/office/powerpoint/2010/main" val="713398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629" y="745303"/>
            <a:ext cx="4718779" cy="2483672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9179" y="745302"/>
            <a:ext cx="4898499" cy="4531547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288" y="2808178"/>
            <a:ext cx="159495" cy="28373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60442" y="3091910"/>
            <a:ext cx="28091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latinLnBrk="0">
              <a:defRPr sz="110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defRPr>
            </a:lvl1pPr>
          </a:lstStyle>
          <a:p>
            <a:r>
              <a:rPr lang="ko-KR" altLang="en-US" sz="1000" smtClean="0"/>
              <a:t>상관 분석으로 인관관계를 파악할 수 없음</a:t>
            </a:r>
            <a:endParaRPr lang="en-US" altLang="ko-KR" sz="100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7174" y="4993117"/>
            <a:ext cx="159495" cy="28373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824327" y="5233304"/>
            <a:ext cx="28091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latinLnBrk="0">
              <a:defRPr sz="110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defRPr>
            </a:lvl1pPr>
          </a:lstStyle>
          <a:p>
            <a:r>
              <a:rPr lang="en-US" altLang="ko-KR" sz="1000" smtClean="0"/>
              <a:t>-0.44</a:t>
            </a:r>
            <a:r>
              <a:rPr lang="ko-KR" altLang="en-US" sz="1000" smtClean="0"/>
              <a:t>로 음의 선형관계를 가짐</a:t>
            </a:r>
            <a:endParaRPr lang="en-US" altLang="ko-KR" sz="1000"/>
          </a:p>
        </p:txBody>
      </p:sp>
    </p:spTree>
    <p:extLst>
      <p:ext uri="{BB962C8B-B14F-4D97-AF65-F5344CB8AC3E}">
        <p14:creationId xmlns:p14="http://schemas.microsoft.com/office/powerpoint/2010/main" val="197005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09" y="661153"/>
            <a:ext cx="4809426" cy="5903299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7382" y="661153"/>
            <a:ext cx="4728325" cy="4616241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1418" y="5277394"/>
            <a:ext cx="3688080" cy="111254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62099" y="1270904"/>
            <a:ext cx="6025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latinLnBrk="0">
              <a:defRPr sz="110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defRPr>
            </a:lvl1pPr>
          </a:lstStyle>
          <a:p>
            <a:r>
              <a:rPr lang="en-US" altLang="ko-KR" sz="1000" smtClean="0"/>
              <a:t>y (</a:t>
            </a:r>
            <a:r>
              <a:rPr lang="ko-KR" altLang="en-US" sz="1000" smtClean="0"/>
              <a:t>종속</a:t>
            </a:r>
            <a:r>
              <a:rPr lang="en-US" altLang="ko-KR" sz="1000" smtClean="0"/>
              <a:t>)</a:t>
            </a:r>
            <a:endParaRPr lang="en-US" altLang="ko-KR" sz="1000"/>
          </a:p>
        </p:txBody>
      </p:sp>
      <p:sp>
        <p:nvSpPr>
          <p:cNvPr id="7" name="TextBox 6"/>
          <p:cNvSpPr txBox="1"/>
          <p:nvPr/>
        </p:nvSpPr>
        <p:spPr>
          <a:xfrm>
            <a:off x="1800706" y="1270904"/>
            <a:ext cx="59388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latinLnBrk="0">
              <a:defRPr sz="110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defRPr>
            </a:lvl1pPr>
          </a:lstStyle>
          <a:p>
            <a:r>
              <a:rPr lang="en-US" altLang="ko-KR" sz="1000"/>
              <a:t>x</a:t>
            </a:r>
            <a:r>
              <a:rPr lang="en-US" altLang="ko-KR" sz="1000" smtClean="0"/>
              <a:t> (</a:t>
            </a:r>
            <a:r>
              <a:rPr lang="ko-KR" altLang="en-US" sz="1000" smtClean="0"/>
              <a:t>독립</a:t>
            </a:r>
            <a:r>
              <a:rPr lang="en-US" altLang="ko-KR" sz="1000" smtClean="0"/>
              <a:t>)</a:t>
            </a:r>
            <a:endParaRPr lang="en-US" altLang="ko-KR" sz="100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042" y="4288635"/>
            <a:ext cx="159495" cy="28373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671563" y="4343564"/>
            <a:ext cx="22400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latinLnBrk="0">
              <a:defRPr sz="110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defRPr>
            </a:lvl1pPr>
          </a:lstStyle>
          <a:p>
            <a:r>
              <a:rPr lang="en-US" altLang="ko-KR" sz="1000"/>
              <a:t>p</a:t>
            </a:r>
            <a:r>
              <a:rPr lang="en-US" altLang="ko-KR" sz="1000" smtClean="0"/>
              <a:t>-value</a:t>
            </a:r>
            <a:r>
              <a:rPr lang="ko-KR" altLang="en-US" sz="1000" smtClean="0"/>
              <a:t>가 </a:t>
            </a:r>
            <a:r>
              <a:rPr lang="en-US" altLang="ko-KR" sz="1000" smtClean="0"/>
              <a:t>0.05</a:t>
            </a:r>
            <a:r>
              <a:rPr lang="ko-KR" altLang="en-US" sz="1000" smtClean="0"/>
              <a:t>보다 작으므로 유의미함</a:t>
            </a:r>
            <a:endParaRPr lang="en-US" altLang="ko-KR" sz="100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/>
              <p:cNvSpPr txBox="1"/>
              <p:nvPr/>
            </p:nvSpPr>
            <p:spPr>
              <a:xfrm>
                <a:off x="2323221" y="3734637"/>
                <a:ext cx="2588414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latinLnBrk="0">
                  <a:defRPr sz="1100">
                    <a:solidFill>
                      <a:schemeClr val="accent1">
                        <a:lumMod val="75000"/>
                      </a:schemeClr>
                    </a:solidFill>
                    <a:latin typeface="Arial Narrow" panose="020B0606020202030204" pitchFamily="34" charset="0"/>
                    <a:ea typeface="LG스마트체 Regular" panose="020B0600000101010101" pitchFamily="50" charset="-127"/>
                  </a:defRPr>
                </a:lvl1pPr>
              </a:lstStyle>
              <a:p>
                <a:pPr marL="87313" indent="-87313">
                  <a:buFont typeface="Arial" panose="020B0604020202020204" pitchFamily="34" charset="0"/>
                  <a:buChar char="•"/>
                </a:pPr>
                <a:r>
                  <a:rPr lang="ko-KR" altLang="en-US" sz="1000" b="1" smtClean="0"/>
                  <a:t>결정계수</a:t>
                </a:r>
                <a:r>
                  <a:rPr lang="en-US" altLang="ko-KR" sz="1000" b="1" smtClean="0"/>
                  <a:t>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1000" b="1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z="1000" b="1" i="1" smtClean="0">
                            <a:latin typeface="Cambria Math" panose="02040503050406030204" pitchFamily="18" charset="0"/>
                          </a:rPr>
                          <m:t>𝑹</m:t>
                        </m:r>
                      </m:e>
                      <m:sup>
                        <m:r>
                          <a:rPr lang="en-US" altLang="ko-KR" sz="1000" b="1" i="1" smtClean="0">
                            <a:latin typeface="Cambria Math" panose="02040503050406030204" pitchFamily="18" charset="0"/>
                          </a:rPr>
                          <m:t>𝟐</m:t>
                        </m:r>
                      </m:sup>
                    </m:sSup>
                    <m:r>
                      <a:rPr lang="en-US" altLang="ko-KR" sz="1000" b="1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altLang="ko-KR" sz="1000" b="1" smtClean="0"/>
              </a:p>
              <a:p>
                <a:r>
                  <a:rPr lang="en-US" altLang="ko-KR" sz="1000" smtClean="0"/>
                  <a:t>: </a:t>
                </a:r>
                <a:r>
                  <a:rPr lang="ko-KR" altLang="en-US" sz="1000" smtClean="0"/>
                  <a:t>상관계수의 제곱으로 회귀식이 자료를 얼마나 잘 설명하고 있는가를 나타내는 계수</a:t>
                </a:r>
                <a:endParaRPr lang="en-US" altLang="ko-KR" sz="1000"/>
              </a:p>
            </p:txBody>
          </p:sp>
        </mc:Choice>
        <mc:Fallback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23221" y="3734637"/>
                <a:ext cx="2588414" cy="553998"/>
              </a:xfrm>
              <a:prstGeom prst="rect">
                <a:avLst/>
              </a:prstGeom>
              <a:blipFill rotWithShape="0">
                <a:blip r:embed="rId6"/>
                <a:stretch>
                  <a:fillRect t="-1099" b="-439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2" name="직사각형 11"/>
              <p:cNvSpPr/>
              <p:nvPr/>
            </p:nvSpPr>
            <p:spPr>
              <a:xfrm>
                <a:off x="-37748" y="3409142"/>
                <a:ext cx="890500" cy="2684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atinLnBrk="0"/>
                <a:r>
                  <a:rPr lang="ko-KR" altLang="en-US" sz="1000">
                    <a:solidFill>
                      <a:schemeClr val="accent1">
                        <a:lumMod val="75000"/>
                      </a:schemeClr>
                    </a:solidFill>
                    <a:latin typeface="Arial Narrow" panose="020B0606020202030204" pitchFamily="34" charset="0"/>
                    <a:ea typeface="LG스마트체 Regular" panose="020B0600000101010101" pitchFamily="50" charset="-127"/>
                  </a:rPr>
                  <a:t>결정계수</a:t>
                </a:r>
                <a:r>
                  <a:rPr lang="en-US" altLang="ko-KR" sz="1000">
                    <a:solidFill>
                      <a:schemeClr val="accent1">
                        <a:lumMod val="75000"/>
                      </a:schemeClr>
                    </a:solidFill>
                    <a:latin typeface="Arial Narrow" panose="020B0606020202030204" pitchFamily="34" charset="0"/>
                    <a:ea typeface="LG스마트체 Regular" panose="020B0600000101010101" pitchFamily="50" charset="-127"/>
                  </a:rPr>
                  <a:t>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100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Arial Narrow" panose="020B0606020202030204" pitchFamily="34" charset="0"/>
                            <a:ea typeface="LG스마트체 Regular" panose="020B0600000101010101" pitchFamily="50" charset="-127"/>
                          </a:rPr>
                        </m:ctrlPr>
                      </m:sSupPr>
                      <m:e>
                        <m:r>
                          <a:rPr lang="en-US" altLang="ko-KR" sz="100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Arial Narrow" panose="020B0606020202030204" pitchFamily="34" charset="0"/>
                            <a:ea typeface="LG스마트체 Regular" panose="020B0600000101010101" pitchFamily="50" charset="-127"/>
                          </a:rPr>
                          <m:t>𝑹</m:t>
                        </m:r>
                      </m:e>
                      <m:sup>
                        <m:r>
                          <a:rPr lang="en-US" altLang="ko-KR" sz="100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Arial Narrow" panose="020B0606020202030204" pitchFamily="34" charset="0"/>
                            <a:ea typeface="LG스마트체 Regular" panose="020B0600000101010101" pitchFamily="50" charset="-127"/>
                          </a:rPr>
                          <m:t>𝟐</m:t>
                        </m:r>
                      </m:sup>
                    </m:sSup>
                    <m:r>
                      <a:rPr lang="en-US" altLang="ko-KR" sz="1000">
                        <a:solidFill>
                          <a:schemeClr val="accent1">
                            <a:lumMod val="75000"/>
                          </a:schemeClr>
                        </a:solidFill>
                        <a:latin typeface="Arial Narrow" panose="020B0606020202030204" pitchFamily="34" charset="0"/>
                        <a:ea typeface="LG스마트체 Regular" panose="020B0600000101010101" pitchFamily="50" charset="-127"/>
                      </a:rPr>
                      <m:t>)</m:t>
                    </m:r>
                  </m:oMath>
                </a14:m>
                <a:endParaRPr lang="en-US" altLang="ko-KR" sz="1000">
                  <a:solidFill>
                    <a:schemeClr val="accent1">
                      <a:lumMod val="75000"/>
                    </a:schemeClr>
                  </a:solidFill>
                  <a:latin typeface="Arial Narrow" panose="020B0606020202030204" pitchFamily="34" charset="0"/>
                  <a:ea typeface="LG스마트체 Regular" panose="020B0600000101010101" pitchFamily="50" charset="-127"/>
                </a:endParaRPr>
              </a:p>
            </p:txBody>
          </p:sp>
        </mc:Choice>
        <mc:Fallback>
          <p:sp>
            <p:nvSpPr>
              <p:cNvPr id="12" name="직사각형 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37748" y="3409142"/>
                <a:ext cx="890500" cy="268407"/>
              </a:xfrm>
              <a:prstGeom prst="rect">
                <a:avLst/>
              </a:prstGeom>
              <a:blipFill rotWithShape="0">
                <a:blip r:embed="rId7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모서리가 둥근 직사각형 12"/>
          <p:cNvSpPr/>
          <p:nvPr/>
        </p:nvSpPr>
        <p:spPr>
          <a:xfrm>
            <a:off x="678641" y="3281995"/>
            <a:ext cx="979989" cy="156949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042" y="5426543"/>
            <a:ext cx="159495" cy="283732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2201301" y="5607482"/>
            <a:ext cx="27103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latinLnBrk="0">
              <a:defRPr sz="110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defRPr>
            </a:lvl1pPr>
          </a:lstStyle>
          <a:p>
            <a:r>
              <a:rPr lang="ko-KR" altLang="en-US" sz="1000" smtClean="0"/>
              <a:t>회귀분석의 귀무가설</a:t>
            </a:r>
            <a:r>
              <a:rPr lang="en-US" altLang="ko-KR" sz="1000"/>
              <a:t> </a:t>
            </a:r>
            <a:r>
              <a:rPr lang="en-US" altLang="ko-KR" sz="1000" smtClean="0"/>
              <a:t>= </a:t>
            </a:r>
            <a:r>
              <a:rPr lang="ko-KR" altLang="en-US" sz="1000" smtClean="0"/>
              <a:t>회귀계수</a:t>
            </a:r>
            <a:r>
              <a:rPr lang="en-US" altLang="ko-KR" sz="1000" smtClean="0"/>
              <a:t>(</a:t>
            </a:r>
            <a:r>
              <a:rPr lang="ko-KR" altLang="en-US" sz="1000" smtClean="0"/>
              <a:t>기울기</a:t>
            </a:r>
            <a:r>
              <a:rPr lang="en-US" altLang="ko-KR" sz="1000" smtClean="0"/>
              <a:t>)</a:t>
            </a:r>
            <a:r>
              <a:rPr lang="ko-KR" altLang="en-US" sz="1000" smtClean="0"/>
              <a:t>가 </a:t>
            </a:r>
            <a:r>
              <a:rPr lang="en-US" altLang="ko-KR" sz="1000" smtClean="0"/>
              <a:t>0</a:t>
            </a:r>
            <a:r>
              <a:rPr lang="ko-KR" altLang="en-US" sz="1000" smtClean="0"/>
              <a:t>이다</a:t>
            </a:r>
            <a:r>
              <a:rPr lang="en-US" altLang="ko-KR" sz="1000" smtClean="0"/>
              <a:t>. </a:t>
            </a:r>
            <a:r>
              <a:rPr lang="ko-KR" altLang="en-US" sz="1000" smtClean="0"/>
              <a:t>즉</a:t>
            </a:r>
            <a:r>
              <a:rPr lang="en-US" altLang="ko-KR" sz="1000" smtClean="0"/>
              <a:t>, </a:t>
            </a:r>
            <a:r>
              <a:rPr lang="ko-KR" altLang="en-US" sz="1000" smtClean="0"/>
              <a:t>서로 유의하지 않다 </a:t>
            </a:r>
            <a:endParaRPr lang="en-US" altLang="ko-KR" sz="1000"/>
          </a:p>
        </p:txBody>
      </p:sp>
      <p:sp>
        <p:nvSpPr>
          <p:cNvPr id="16" name="TextBox 15"/>
          <p:cNvSpPr txBox="1"/>
          <p:nvPr/>
        </p:nvSpPr>
        <p:spPr>
          <a:xfrm>
            <a:off x="6344888" y="1736505"/>
            <a:ext cx="39929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latinLnBrk="0">
              <a:defRPr sz="110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defRPr>
            </a:lvl1pPr>
          </a:lstStyle>
          <a:p>
            <a:r>
              <a:rPr lang="en-US" altLang="ko-KR" sz="1000"/>
              <a:t>g</a:t>
            </a:r>
            <a:r>
              <a:rPr lang="en-US" altLang="ko-KR" sz="1000" smtClean="0"/>
              <a:t>lm </a:t>
            </a:r>
            <a:r>
              <a:rPr lang="ko-KR" altLang="en-US" sz="1000" smtClean="0"/>
              <a:t>함수에서 인자가 </a:t>
            </a:r>
            <a:r>
              <a:rPr lang="en-US" altLang="ko-KR" sz="1000" smtClean="0"/>
              <a:t>family=‘binomial’ </a:t>
            </a:r>
            <a:r>
              <a:rPr lang="ko-KR" altLang="en-US" sz="1000" smtClean="0"/>
              <a:t>일 때 → 로지스틱 회귀분석</a:t>
            </a:r>
            <a:endParaRPr lang="en-US" altLang="ko-KR" sz="1000" smtClean="0"/>
          </a:p>
          <a:p>
            <a:r>
              <a:rPr lang="ko-KR" altLang="en-US" sz="1000" smtClean="0"/>
              <a:t>로지스틱 회귀분석은 종속변수가 이항분포를 따르는 모형 </a:t>
            </a:r>
            <a:endParaRPr lang="en-US" altLang="ko-KR" sz="1000"/>
          </a:p>
        </p:txBody>
      </p:sp>
      <p:sp>
        <p:nvSpPr>
          <p:cNvPr id="17" name="모서리가 둥근 직사각형 16"/>
          <p:cNvSpPr/>
          <p:nvPr/>
        </p:nvSpPr>
        <p:spPr>
          <a:xfrm>
            <a:off x="7579197" y="3478265"/>
            <a:ext cx="415610" cy="156949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6842" y="5996468"/>
            <a:ext cx="159495" cy="283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4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7151</TotalTime>
  <Words>484</Words>
  <Application>Microsoft Office PowerPoint</Application>
  <PresentationFormat>A4 용지(210x297mm)</PresentationFormat>
  <Paragraphs>98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9</vt:i4>
      </vt:variant>
    </vt:vector>
  </HeadingPairs>
  <TitlesOfParts>
    <vt:vector size="18" baseType="lpstr">
      <vt:lpstr>LG스마트체 Regular</vt:lpstr>
      <vt:lpstr>맑은 고딕</vt:lpstr>
      <vt:lpstr>Arial</vt:lpstr>
      <vt:lpstr>Arial Narrow</vt:lpstr>
      <vt:lpstr>Calibri</vt:lpstr>
      <vt:lpstr>Calibri Light</vt:lpstr>
      <vt:lpstr>Cambria Math</vt:lpstr>
      <vt:lpstr>1_Office 테마</vt:lpstr>
      <vt:lpstr>2_Office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LGE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이은아/사원/H&amp;A상품/기술전략팀(eunah.lee@lge.com)</dc:creator>
  <cp:lastModifiedBy>이은아/사원/H&amp;A상품/기술전략팀(eunah.lee@lge.com)</cp:lastModifiedBy>
  <cp:revision>49</cp:revision>
  <dcterms:created xsi:type="dcterms:W3CDTF">2022-04-29T02:01:06Z</dcterms:created>
  <dcterms:modified xsi:type="dcterms:W3CDTF">2022-05-04T01:12:21Z</dcterms:modified>
</cp:coreProperties>
</file>

<file path=docProps/thumbnail.jpeg>
</file>